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65" r:id="rId2"/>
    <p:sldId id="354" r:id="rId3"/>
    <p:sldId id="353" r:id="rId4"/>
    <p:sldId id="355" r:id="rId5"/>
    <p:sldId id="356" r:id="rId6"/>
    <p:sldId id="318" r:id="rId7"/>
    <p:sldId id="363" r:id="rId8"/>
    <p:sldId id="364" r:id="rId9"/>
    <p:sldId id="389" r:id="rId10"/>
    <p:sldId id="362" r:id="rId11"/>
    <p:sldId id="321" r:id="rId12"/>
    <p:sldId id="395" r:id="rId13"/>
    <p:sldId id="319" r:id="rId14"/>
    <p:sldId id="390" r:id="rId15"/>
    <p:sldId id="370" r:id="rId16"/>
    <p:sldId id="393" r:id="rId17"/>
    <p:sldId id="391" r:id="rId18"/>
    <p:sldId id="357" r:id="rId19"/>
    <p:sldId id="371" r:id="rId20"/>
    <p:sldId id="323" r:id="rId21"/>
    <p:sldId id="342" r:id="rId22"/>
    <p:sldId id="340" r:id="rId23"/>
    <p:sldId id="367" r:id="rId24"/>
    <p:sldId id="396" r:id="rId25"/>
    <p:sldId id="368" r:id="rId26"/>
    <p:sldId id="343" r:id="rId27"/>
    <p:sldId id="344" r:id="rId28"/>
    <p:sldId id="327" r:id="rId29"/>
    <p:sldId id="309" r:id="rId30"/>
    <p:sldId id="403" r:id="rId31"/>
    <p:sldId id="374" r:id="rId32"/>
    <p:sldId id="376" r:id="rId33"/>
    <p:sldId id="402" r:id="rId34"/>
    <p:sldId id="372" r:id="rId35"/>
    <p:sldId id="348" r:id="rId36"/>
    <p:sldId id="398" r:id="rId37"/>
    <p:sldId id="373" r:id="rId38"/>
    <p:sldId id="401" r:id="rId39"/>
    <p:sldId id="405" r:id="rId40"/>
    <p:sldId id="350" r:id="rId41"/>
    <p:sldId id="379" r:id="rId42"/>
    <p:sldId id="404" r:id="rId43"/>
    <p:sldId id="400" r:id="rId44"/>
    <p:sldId id="351" r:id="rId45"/>
    <p:sldId id="408" r:id="rId46"/>
    <p:sldId id="380" r:id="rId47"/>
    <p:sldId id="410" r:id="rId48"/>
    <p:sldId id="409" r:id="rId49"/>
    <p:sldId id="411" r:id="rId50"/>
    <p:sldId id="412" r:id="rId51"/>
    <p:sldId id="369" r:id="rId52"/>
    <p:sldId id="358" r:id="rId53"/>
    <p:sldId id="359" r:id="rId54"/>
    <p:sldId id="450" r:id="rId55"/>
    <p:sldId id="324" r:id="rId5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B4"/>
    <a:srgbClr val="5DE8FF"/>
    <a:srgbClr val="003741"/>
    <a:srgbClr val="6AB650"/>
    <a:srgbClr val="F07814"/>
    <a:srgbClr val="E89E00"/>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D4936-A032-4D77-9917-7E468E2BCB20}" v="1" dt="2026-01-28T10:24:41.81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49" autoAdjust="0"/>
    <p:restoredTop sz="96395" autoAdjust="0"/>
  </p:normalViewPr>
  <p:slideViewPr>
    <p:cSldViewPr snapToGrid="0">
      <p:cViewPr varScale="1">
        <p:scale>
          <a:sx n="89" d="100"/>
          <a:sy n="89" d="100"/>
        </p:scale>
        <p:origin x="78"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B5D9EC-707B-4C4F-941F-DA70DB48152D}" type="datetimeFigureOut">
              <a:rPr lang="nl-NL" smtClean="0"/>
              <a:t>28-1-2026</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68AA7A-2B55-4BF3-B681-883275E6E950}" type="slidenum">
              <a:rPr lang="nl-NL" smtClean="0"/>
              <a:t>‹nr.›</a:t>
            </a:fld>
            <a:endParaRPr lang="nl-NL"/>
          </a:p>
        </p:txBody>
      </p:sp>
    </p:spTree>
    <p:extLst>
      <p:ext uri="{BB962C8B-B14F-4D97-AF65-F5344CB8AC3E}">
        <p14:creationId xmlns:p14="http://schemas.microsoft.com/office/powerpoint/2010/main" val="37725202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28-1-2026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10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013D54-5B5C-4388-9D77-CC5C2680C89E}" type="slidenum">
              <a:rPr lang="nl-NL" altLang="nl-NL" smtClean="0"/>
              <a:pPr>
                <a:spcBef>
                  <a:spcPct val="0"/>
                </a:spcBef>
              </a:pPr>
              <a:t>2</a:t>
            </a:fld>
            <a:endParaRPr lang="nl-NL" altLang="nl-NL"/>
          </a:p>
        </p:txBody>
      </p:sp>
    </p:spTree>
    <p:extLst>
      <p:ext uri="{BB962C8B-B14F-4D97-AF65-F5344CB8AC3E}">
        <p14:creationId xmlns:p14="http://schemas.microsoft.com/office/powerpoint/2010/main" val="131387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27</a:t>
            </a:fld>
            <a:endParaRPr lang="nl-NL"/>
          </a:p>
        </p:txBody>
      </p:sp>
    </p:spTree>
    <p:extLst>
      <p:ext uri="{BB962C8B-B14F-4D97-AF65-F5344CB8AC3E}">
        <p14:creationId xmlns:p14="http://schemas.microsoft.com/office/powerpoint/2010/main" val="273316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29</a:t>
            </a:fld>
            <a:endParaRPr lang="nl-NL"/>
          </a:p>
        </p:txBody>
      </p:sp>
    </p:spTree>
    <p:extLst>
      <p:ext uri="{BB962C8B-B14F-4D97-AF65-F5344CB8AC3E}">
        <p14:creationId xmlns:p14="http://schemas.microsoft.com/office/powerpoint/2010/main" val="54964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30</a:t>
            </a:fld>
            <a:endParaRPr lang="nl-NL"/>
          </a:p>
        </p:txBody>
      </p:sp>
    </p:spTree>
    <p:extLst>
      <p:ext uri="{BB962C8B-B14F-4D97-AF65-F5344CB8AC3E}">
        <p14:creationId xmlns:p14="http://schemas.microsoft.com/office/powerpoint/2010/main" val="2937093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31</a:t>
            </a:fld>
            <a:endParaRPr lang="nl-NL"/>
          </a:p>
        </p:txBody>
      </p:sp>
    </p:spTree>
    <p:extLst>
      <p:ext uri="{BB962C8B-B14F-4D97-AF65-F5344CB8AC3E}">
        <p14:creationId xmlns:p14="http://schemas.microsoft.com/office/powerpoint/2010/main" val="423388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32</a:t>
            </a:fld>
            <a:endParaRPr lang="nl-NL"/>
          </a:p>
        </p:txBody>
      </p:sp>
    </p:spTree>
    <p:extLst>
      <p:ext uri="{BB962C8B-B14F-4D97-AF65-F5344CB8AC3E}">
        <p14:creationId xmlns:p14="http://schemas.microsoft.com/office/powerpoint/2010/main" val="388611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33</a:t>
            </a:fld>
            <a:endParaRPr lang="nl-NL"/>
          </a:p>
        </p:txBody>
      </p:sp>
    </p:spTree>
    <p:extLst>
      <p:ext uri="{BB962C8B-B14F-4D97-AF65-F5344CB8AC3E}">
        <p14:creationId xmlns:p14="http://schemas.microsoft.com/office/powerpoint/2010/main" val="336904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34</a:t>
            </a:fld>
            <a:endParaRPr lang="nl-NL"/>
          </a:p>
        </p:txBody>
      </p:sp>
    </p:spTree>
    <p:extLst>
      <p:ext uri="{BB962C8B-B14F-4D97-AF65-F5344CB8AC3E}">
        <p14:creationId xmlns:p14="http://schemas.microsoft.com/office/powerpoint/2010/main" val="260509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35</a:t>
            </a:fld>
            <a:endParaRPr lang="nl-NL"/>
          </a:p>
        </p:txBody>
      </p:sp>
    </p:spTree>
    <p:extLst>
      <p:ext uri="{BB962C8B-B14F-4D97-AF65-F5344CB8AC3E}">
        <p14:creationId xmlns:p14="http://schemas.microsoft.com/office/powerpoint/2010/main" val="1784617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36</a:t>
            </a:fld>
            <a:endParaRPr lang="nl-NL"/>
          </a:p>
        </p:txBody>
      </p:sp>
    </p:spTree>
    <p:extLst>
      <p:ext uri="{BB962C8B-B14F-4D97-AF65-F5344CB8AC3E}">
        <p14:creationId xmlns:p14="http://schemas.microsoft.com/office/powerpoint/2010/main" val="239723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37</a:t>
            </a:fld>
            <a:endParaRPr lang="nl-NL"/>
          </a:p>
        </p:txBody>
      </p:sp>
    </p:spTree>
    <p:extLst>
      <p:ext uri="{BB962C8B-B14F-4D97-AF65-F5344CB8AC3E}">
        <p14:creationId xmlns:p14="http://schemas.microsoft.com/office/powerpoint/2010/main" val="408096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a:t>
            </a:fld>
            <a:endParaRPr lang="nl-NL"/>
          </a:p>
        </p:txBody>
      </p:sp>
    </p:spTree>
    <p:extLst>
      <p:ext uri="{BB962C8B-B14F-4D97-AF65-F5344CB8AC3E}">
        <p14:creationId xmlns:p14="http://schemas.microsoft.com/office/powerpoint/2010/main" val="369637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38</a:t>
            </a:fld>
            <a:endParaRPr lang="nl-NL"/>
          </a:p>
        </p:txBody>
      </p:sp>
    </p:spTree>
    <p:extLst>
      <p:ext uri="{BB962C8B-B14F-4D97-AF65-F5344CB8AC3E}">
        <p14:creationId xmlns:p14="http://schemas.microsoft.com/office/powerpoint/2010/main" val="1861696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319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089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137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445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29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509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080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791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53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426843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860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49</a:t>
            </a:fld>
            <a:endParaRPr lang="nl-NL"/>
          </a:p>
        </p:txBody>
      </p:sp>
    </p:spTree>
    <p:extLst>
      <p:ext uri="{BB962C8B-B14F-4D97-AF65-F5344CB8AC3E}">
        <p14:creationId xmlns:p14="http://schemas.microsoft.com/office/powerpoint/2010/main" val="126619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50</a:t>
            </a:fld>
            <a:endParaRPr lang="nl-NL"/>
          </a:p>
        </p:txBody>
      </p:sp>
    </p:spTree>
    <p:extLst>
      <p:ext uri="{BB962C8B-B14F-4D97-AF65-F5344CB8AC3E}">
        <p14:creationId xmlns:p14="http://schemas.microsoft.com/office/powerpoint/2010/main" val="3833456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51</a:t>
            </a:fld>
            <a:endParaRPr lang="nl-NL"/>
          </a:p>
        </p:txBody>
      </p:sp>
    </p:spTree>
    <p:extLst>
      <p:ext uri="{BB962C8B-B14F-4D97-AF65-F5344CB8AC3E}">
        <p14:creationId xmlns:p14="http://schemas.microsoft.com/office/powerpoint/2010/main" val="3659611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52</a:t>
            </a:fld>
            <a:endParaRPr lang="nl-NL"/>
          </a:p>
        </p:txBody>
      </p:sp>
    </p:spTree>
    <p:extLst>
      <p:ext uri="{BB962C8B-B14F-4D97-AF65-F5344CB8AC3E}">
        <p14:creationId xmlns:p14="http://schemas.microsoft.com/office/powerpoint/2010/main" val="1012725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53</a:t>
            </a:fld>
            <a:endParaRPr lang="nl-NL"/>
          </a:p>
        </p:txBody>
      </p:sp>
    </p:spTree>
    <p:extLst>
      <p:ext uri="{BB962C8B-B14F-4D97-AF65-F5344CB8AC3E}">
        <p14:creationId xmlns:p14="http://schemas.microsoft.com/office/powerpoint/2010/main" val="337064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8</a:t>
            </a:fld>
            <a:endParaRPr lang="nl-NL"/>
          </a:p>
        </p:txBody>
      </p:sp>
    </p:spTree>
    <p:extLst>
      <p:ext uri="{BB962C8B-B14F-4D97-AF65-F5344CB8AC3E}">
        <p14:creationId xmlns:p14="http://schemas.microsoft.com/office/powerpoint/2010/main" val="230553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18</a:t>
            </a:fld>
            <a:endParaRPr lang="nl-NL"/>
          </a:p>
        </p:txBody>
      </p:sp>
    </p:spTree>
    <p:extLst>
      <p:ext uri="{BB962C8B-B14F-4D97-AF65-F5344CB8AC3E}">
        <p14:creationId xmlns:p14="http://schemas.microsoft.com/office/powerpoint/2010/main" val="309943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4024950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6E983-6725-499E-8D68-B6840DA1901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6E983-6725-499E-8D68-B6840DA1901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8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BCAD9F-D5BB-49E6-BD55-79DEE7676203}" type="slidenum">
              <a:rPr lang="nl-NL" smtClean="0"/>
              <a:t>25</a:t>
            </a:fld>
            <a:endParaRPr lang="nl-NL"/>
          </a:p>
        </p:txBody>
      </p:sp>
    </p:spTree>
    <p:extLst>
      <p:ext uri="{BB962C8B-B14F-4D97-AF65-F5344CB8AC3E}">
        <p14:creationId xmlns:p14="http://schemas.microsoft.com/office/powerpoint/2010/main" val="1964901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27 juni 2024</a:t>
            </a:r>
          </a:p>
        </p:txBody>
      </p:sp>
      <p:sp>
        <p:nvSpPr>
          <p:cNvPr id="6" name="Tijdelijke aanduiding voor dianummer 5"/>
          <p:cNvSpPr>
            <a:spLocks noGrp="1"/>
          </p:cNvSpPr>
          <p:nvPr>
            <p:ph type="sldNum" sz="quarter" idx="12"/>
          </p:nvPr>
        </p:nvSpPr>
        <p:spPr/>
        <p:txBody>
          <a:bodyPr/>
          <a:lstStyle>
            <a:lvl1pPr>
              <a:defRPr/>
            </a:lvl1pPr>
          </a:lstStyle>
          <a:p>
            <a:pPr>
              <a:defRPr/>
            </a:pPr>
            <a:fld id="{17E3D74E-A74C-4109-BF37-36D803B31078}" type="slidenum">
              <a:rPr lang="nl-NL" altLang="nl-NL"/>
              <a:pPr>
                <a:defRPr/>
              </a:pPr>
              <a:t>‹nr.›</a:t>
            </a:fld>
            <a:endParaRPr lang="nl-NL" altLang="nl-NL"/>
          </a:p>
        </p:txBody>
      </p:sp>
    </p:spTree>
    <p:extLst>
      <p:ext uri="{BB962C8B-B14F-4D97-AF65-F5344CB8AC3E}">
        <p14:creationId xmlns:p14="http://schemas.microsoft.com/office/powerpoint/2010/main" val="239146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27 juni 2024</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 id="214748368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1.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3.jpe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a:xfrm>
            <a:off x="674914" y="779059"/>
            <a:ext cx="10855447" cy="1411691"/>
          </a:xfrm>
        </p:spPr>
        <p:txBody>
          <a:bodyPr>
            <a:noAutofit/>
          </a:bodyPr>
          <a:lstStyle/>
          <a:p>
            <a:pPr algn="ctr"/>
            <a:r>
              <a:rPr lang="nl-NL" sz="4400" dirty="0"/>
              <a:t>Eindsymposium PGAP-project</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7100" y="82663"/>
            <a:ext cx="1260648" cy="46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065354" y="4073697"/>
            <a:ext cx="5037222" cy="1477328"/>
          </a:xfrm>
          <a:prstGeom prst="rect">
            <a:avLst/>
          </a:prstGeom>
          <a:noFill/>
        </p:spPr>
        <p:txBody>
          <a:bodyPr wrap="square" rtlCol="0">
            <a:spAutoFit/>
          </a:bodyPr>
          <a:lstStyle/>
          <a:p>
            <a:r>
              <a:rPr lang="nl-NL" dirty="0"/>
              <a:t>dr. Mariska de Wit </a:t>
            </a:r>
          </a:p>
          <a:p>
            <a:r>
              <a:rPr lang="nl-NL" dirty="0"/>
              <a:t>prof. dr. Angela de Boer</a:t>
            </a:r>
          </a:p>
          <a:p>
            <a:r>
              <a:rPr lang="nl-NL" dirty="0"/>
              <a:t>em. prof. dr. Carel Hulshof</a:t>
            </a:r>
            <a:r>
              <a:rPr lang="nl-NL" b="1" dirty="0"/>
              <a:t> </a:t>
            </a:r>
          </a:p>
          <a:p>
            <a:r>
              <a:rPr lang="nl-NL" dirty="0"/>
              <a:t>prof. dr. Sylvia van der Burg-Vermeulen</a:t>
            </a:r>
          </a:p>
          <a:p>
            <a:r>
              <a:rPr lang="nl-NL" dirty="0"/>
              <a:t>dr. Rita Zijlstra</a:t>
            </a:r>
          </a:p>
        </p:txBody>
      </p:sp>
      <p:sp>
        <p:nvSpPr>
          <p:cNvPr id="8" name="Ondertitel 7"/>
          <p:cNvSpPr txBox="1">
            <a:spLocks noGrp="1"/>
          </p:cNvSpPr>
          <p:nvPr>
            <p:ph type="subTitle" idx="1"/>
          </p:nvPr>
        </p:nvSpPr>
        <p:spPr>
          <a:xfrm>
            <a:off x="674914" y="2337173"/>
            <a:ext cx="10855325" cy="756104"/>
          </a:xfrm>
          <a:prstGeom prst="rect">
            <a:avLst/>
          </a:prstGeom>
          <a:noFill/>
        </p:spPr>
        <p:txBody>
          <a:bodyPr wrap="square" rtlCol="0">
            <a:spAutoFit/>
          </a:bodyPr>
          <a:lstStyle/>
          <a:p>
            <a:pPr algn="ctr"/>
            <a:endParaRPr lang="nl-NL" altLang="nl-NL" sz="1600" baseline="30000" dirty="0"/>
          </a:p>
          <a:p>
            <a:pPr algn="ctr"/>
            <a:r>
              <a:rPr lang="nl-NL" altLang="nl-NL" sz="2800" i="1" dirty="0">
                <a:solidFill>
                  <a:schemeClr val="bg1"/>
                </a:solidFill>
              </a:rPr>
              <a:t>27 juni 2024</a:t>
            </a:r>
          </a:p>
        </p:txBody>
      </p:sp>
      <p:pic>
        <p:nvPicPr>
          <p:cNvPr id="1028" name="Picture 4" descr="PGAPWorks - Make a Referr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92759" y="3689683"/>
            <a:ext cx="3537480" cy="223745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365558" y="6428792"/>
            <a:ext cx="5148834" cy="276999"/>
          </a:xfrm>
          <a:prstGeom prst="rect">
            <a:avLst/>
          </a:prstGeom>
          <a:noFill/>
        </p:spPr>
        <p:txBody>
          <a:bodyPr wrap="square" rtlCol="0">
            <a:spAutoFit/>
          </a:bodyPr>
          <a:lstStyle/>
          <a:p>
            <a:r>
              <a:rPr lang="nl-NL" sz="1200" dirty="0">
                <a:solidFill>
                  <a:schemeClr val="tx1">
                    <a:lumMod val="75000"/>
                    <a:lumOff val="25000"/>
                  </a:schemeClr>
                </a:solidFill>
              </a:rPr>
              <a:t>27 juni 2024</a:t>
            </a:r>
          </a:p>
        </p:txBody>
      </p:sp>
      <p:pic>
        <p:nvPicPr>
          <p:cNvPr id="11"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432413" y="143704"/>
            <a:ext cx="1675342" cy="4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Interventies</a:t>
            </a:r>
          </a:p>
        </p:txBody>
      </p:sp>
      <p:sp>
        <p:nvSpPr>
          <p:cNvPr id="7" name="Tijdelijke aanduiding voor inhoud 6"/>
          <p:cNvSpPr>
            <a:spLocks noGrp="1"/>
          </p:cNvSpPr>
          <p:nvPr>
            <p:ph sz="half" idx="2"/>
          </p:nvPr>
        </p:nvSpPr>
        <p:spPr>
          <a:xfrm>
            <a:off x="4826002" y="2419538"/>
            <a:ext cx="6613142" cy="709431"/>
          </a:xfrm>
        </p:spPr>
        <p:txBody>
          <a:bodyPr/>
          <a:lstStyle/>
          <a:p>
            <a:pPr lvl="0"/>
            <a:r>
              <a:rPr lang="en-US" sz="2000" dirty="0" err="1">
                <a:solidFill>
                  <a:prstClr val="black"/>
                </a:solidFill>
              </a:rPr>
              <a:t>Literatuurstudie</a:t>
            </a:r>
            <a:r>
              <a:rPr lang="en-US" sz="2000" dirty="0">
                <a:solidFill>
                  <a:prstClr val="black"/>
                </a:solidFill>
              </a:rPr>
              <a:t> </a:t>
            </a:r>
            <a:r>
              <a:rPr lang="en-US" sz="2000" dirty="0" err="1">
                <a:solidFill>
                  <a:prstClr val="black"/>
                </a:solidFill>
              </a:rPr>
              <a:t>naar</a:t>
            </a:r>
            <a:r>
              <a:rPr lang="en-US" sz="2000" dirty="0">
                <a:solidFill>
                  <a:prstClr val="black"/>
                </a:solidFill>
              </a:rPr>
              <a:t> </a:t>
            </a:r>
            <a:r>
              <a:rPr lang="en-US" sz="2000" dirty="0" err="1">
                <a:solidFill>
                  <a:prstClr val="black"/>
                </a:solidFill>
              </a:rPr>
              <a:t>interventies</a:t>
            </a:r>
            <a:r>
              <a:rPr lang="en-US" sz="2000" dirty="0">
                <a:solidFill>
                  <a:prstClr val="black"/>
                </a:solidFill>
              </a:rPr>
              <a:t> </a:t>
            </a:r>
            <a:r>
              <a:rPr lang="en-US" sz="2000" dirty="0" err="1">
                <a:solidFill>
                  <a:prstClr val="black"/>
                </a:solidFill>
              </a:rPr>
              <a:t>gericht</a:t>
            </a:r>
            <a:r>
              <a:rPr lang="en-US" sz="2000" dirty="0">
                <a:solidFill>
                  <a:prstClr val="black"/>
                </a:solidFill>
              </a:rPr>
              <a:t> op </a:t>
            </a:r>
            <a:r>
              <a:rPr lang="en-US" sz="2000" dirty="0" err="1">
                <a:solidFill>
                  <a:prstClr val="black"/>
                </a:solidFill>
              </a:rPr>
              <a:t>cognities</a:t>
            </a:r>
            <a:r>
              <a:rPr lang="en-US" sz="2000" dirty="0">
                <a:solidFill>
                  <a:prstClr val="black"/>
                </a:solidFill>
              </a:rPr>
              <a:t> en </a:t>
            </a:r>
            <a:r>
              <a:rPr lang="en-US" sz="2000" dirty="0" err="1">
                <a:solidFill>
                  <a:prstClr val="black"/>
                </a:solidFill>
              </a:rPr>
              <a:t>percepties</a:t>
            </a:r>
            <a:r>
              <a:rPr lang="en-US" sz="2000" dirty="0">
                <a:solidFill>
                  <a:prstClr val="black"/>
                </a:solidFill>
              </a:rPr>
              <a:t> om </a:t>
            </a:r>
            <a:r>
              <a:rPr lang="en-US" sz="2000" dirty="0" err="1">
                <a:solidFill>
                  <a:prstClr val="black"/>
                </a:solidFill>
              </a:rPr>
              <a:t>werkparticipatie</a:t>
            </a:r>
            <a:r>
              <a:rPr lang="en-US" sz="2000" dirty="0">
                <a:solidFill>
                  <a:prstClr val="black"/>
                </a:solidFill>
              </a:rPr>
              <a:t> </a:t>
            </a:r>
            <a:r>
              <a:rPr lang="en-US" sz="2000" dirty="0" err="1">
                <a:solidFill>
                  <a:prstClr val="black"/>
                </a:solidFill>
              </a:rPr>
              <a:t>te</a:t>
            </a:r>
            <a:r>
              <a:rPr lang="en-US" sz="2000" dirty="0">
                <a:solidFill>
                  <a:prstClr val="black"/>
                </a:solidFill>
              </a:rPr>
              <a:t> </a:t>
            </a:r>
            <a:r>
              <a:rPr lang="en-US" sz="2000" dirty="0" err="1">
                <a:solidFill>
                  <a:prstClr val="black"/>
                </a:solidFill>
              </a:rPr>
              <a:t>bevorderen</a:t>
            </a:r>
            <a:endParaRPr lang="en-US" sz="2000" dirty="0">
              <a:solidFill>
                <a:prstClr val="black"/>
              </a:solidFill>
            </a:endParaRPr>
          </a:p>
          <a:p>
            <a:pPr marL="0" lvl="0" indent="0">
              <a:buNone/>
            </a:pPr>
            <a:endParaRPr lang="nl-NL" sz="2000" dirty="0">
              <a:solidFill>
                <a:prstClr val="black"/>
              </a:solidFill>
            </a:endParaRPr>
          </a:p>
          <a:p>
            <a:pPr lvl="0"/>
            <a:r>
              <a:rPr lang="nl-NL" sz="2000" dirty="0">
                <a:solidFill>
                  <a:prstClr val="black"/>
                </a:solidFill>
              </a:rPr>
              <a:t>Diverse interventies gevonden</a:t>
            </a:r>
          </a:p>
          <a:p>
            <a:pPr lvl="0"/>
            <a:endParaRPr lang="nl-NL" sz="2000" dirty="0">
              <a:solidFill>
                <a:prstClr val="black"/>
              </a:solidFill>
            </a:endParaRPr>
          </a:p>
          <a:p>
            <a:pPr lvl="0"/>
            <a:r>
              <a:rPr lang="nl-NL" sz="2000" dirty="0">
                <a:solidFill>
                  <a:prstClr val="black"/>
                </a:solidFill>
              </a:rPr>
              <a:t>Het </a:t>
            </a:r>
            <a:r>
              <a:rPr lang="nl-NL" sz="2000" dirty="0" err="1">
                <a:solidFill>
                  <a:prstClr val="black"/>
                </a:solidFill>
              </a:rPr>
              <a:t>Progressive</a:t>
            </a:r>
            <a:r>
              <a:rPr lang="nl-NL" sz="2000" dirty="0">
                <a:solidFill>
                  <a:prstClr val="black"/>
                </a:solidFill>
              </a:rPr>
              <a:t> Goal </a:t>
            </a:r>
            <a:r>
              <a:rPr lang="nl-NL" sz="2000" dirty="0" err="1">
                <a:solidFill>
                  <a:prstClr val="black"/>
                </a:solidFill>
              </a:rPr>
              <a:t>Attainment</a:t>
            </a:r>
            <a:r>
              <a:rPr lang="nl-NL" sz="2000" dirty="0">
                <a:solidFill>
                  <a:prstClr val="black"/>
                </a:solidFill>
              </a:rPr>
              <a:t> Program! (PGAP) </a:t>
            </a:r>
            <a:r>
              <a:rPr lang="nl-NL" sz="2000" dirty="0">
                <a:solidFill>
                  <a:prstClr val="black"/>
                </a:solidFill>
                <a:sym typeface="Wingdings" panose="05000000000000000000" pitchFamily="2" charset="2"/>
              </a:rPr>
              <a:t> Niet beschikbaar in Nederland</a:t>
            </a:r>
            <a:endParaRPr lang="nl-NL" sz="2000" dirty="0"/>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voettekst 1"/>
          <p:cNvSpPr>
            <a:spLocks noGrp="1"/>
          </p:cNvSpPr>
          <p:nvPr>
            <p:ph type="ftr" sz="quarter" idx="11"/>
          </p:nvPr>
        </p:nvSpPr>
        <p:spPr/>
        <p:txBody>
          <a:bodyPr/>
          <a:lstStyle/>
          <a:p>
            <a:r>
              <a:rPr lang="nl-NL"/>
              <a:t>27 juni 2024</a:t>
            </a:r>
          </a:p>
        </p:txBody>
      </p:sp>
      <p:sp>
        <p:nvSpPr>
          <p:cNvPr id="9" name="Rechthoek 8"/>
          <p:cNvSpPr/>
          <p:nvPr/>
        </p:nvSpPr>
        <p:spPr>
          <a:xfrm>
            <a:off x="1014296" y="2437719"/>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7056" y="2703754"/>
            <a:ext cx="1490350" cy="2667583"/>
          </a:xfrm>
          <a:prstGeom prst="rect">
            <a:avLst/>
          </a:prstGeom>
        </p:spPr>
      </p:pic>
      <p:pic>
        <p:nvPicPr>
          <p:cNvPr id="13"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4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Voor wie is PGAP?</a:t>
            </a:r>
          </a:p>
        </p:txBody>
      </p:sp>
      <p:sp>
        <p:nvSpPr>
          <p:cNvPr id="7" name="Tijdelijke aanduiding voor inhoud 6"/>
          <p:cNvSpPr>
            <a:spLocks noGrp="1"/>
          </p:cNvSpPr>
          <p:nvPr>
            <p:ph sz="half" idx="2"/>
          </p:nvPr>
        </p:nvSpPr>
        <p:spPr>
          <a:xfrm>
            <a:off x="4616604" y="2425655"/>
            <a:ext cx="7056724" cy="709431"/>
          </a:xfrm>
        </p:spPr>
        <p:txBody>
          <a:bodyPr/>
          <a:lstStyle/>
          <a:p>
            <a:r>
              <a:rPr lang="nl-NL" sz="2000" dirty="0"/>
              <a:t>Mensen die een hoge mate van beperkingen in werk ervaren door langdurige (mentale) gezondheidsklachten</a:t>
            </a:r>
          </a:p>
          <a:p>
            <a:endParaRPr lang="nl-NL" sz="2000" dirty="0"/>
          </a:p>
          <a:p>
            <a:r>
              <a:rPr lang="nl-NL" sz="2000" dirty="0"/>
              <a:t>Gebrek aan positieve cognities en percepties zoals motivatie, zelfvertrouwen en positieve verwachtingen</a:t>
            </a:r>
          </a:p>
          <a:p>
            <a:endParaRPr lang="nl-NL" sz="2000" dirty="0"/>
          </a:p>
          <a:p>
            <a:r>
              <a:rPr lang="nl-NL" sz="2000" dirty="0"/>
              <a:t>Aanwezigheid van belemmerende cognities en percepties zoals catastroferende gedachten, angst-ontwijkende overtuigingen</a:t>
            </a:r>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Image result for cognitions brain gear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7989" y="2980022"/>
            <a:ext cx="2868381" cy="207849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673100" y="2425655"/>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4" descr="625,911 Verschillende Mensen Foto&amp;#39;s, Afbeeldingen en Stock Fotografie -  123R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79594" y="2842656"/>
            <a:ext cx="3205170" cy="218663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11"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46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Voor wie is PGAP?</a:t>
            </a:r>
          </a:p>
        </p:txBody>
      </p:sp>
      <p:sp>
        <p:nvSpPr>
          <p:cNvPr id="7" name="Tijdelijke aanduiding voor inhoud 6"/>
          <p:cNvSpPr>
            <a:spLocks noGrp="1"/>
          </p:cNvSpPr>
          <p:nvPr>
            <p:ph sz="half" idx="2"/>
          </p:nvPr>
        </p:nvSpPr>
        <p:spPr>
          <a:xfrm>
            <a:off x="4616604" y="2425655"/>
            <a:ext cx="7056724" cy="709431"/>
          </a:xfrm>
        </p:spPr>
        <p:txBody>
          <a:bodyPr/>
          <a:lstStyle/>
          <a:p>
            <a:endParaRPr lang="nl-NL" sz="2000" dirty="0"/>
          </a:p>
          <a:p>
            <a:r>
              <a:rPr lang="nl-NL" sz="2000" dirty="0"/>
              <a:t>PGAP is aanvulling op de behandeling, geen vervanging</a:t>
            </a:r>
          </a:p>
          <a:p>
            <a:endParaRPr lang="nl-NL" sz="2000" dirty="0"/>
          </a:p>
          <a:p>
            <a:r>
              <a:rPr lang="nl-NL" sz="2000" dirty="0"/>
              <a:t>PGAP kan het beste snel ingezet worden, maar klachten moeten stabiel zijn</a:t>
            </a: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Image result for cognitions brain gear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7989" y="2980022"/>
            <a:ext cx="2868381" cy="207849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673100" y="2425655"/>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4" descr="625,911 Verschillende Mensen Foto&amp;#39;s, Afbeeldingen en Stock Fotografie -  123R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79594" y="2842656"/>
            <a:ext cx="3205170" cy="218663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11"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Wat is PGAP?</a:t>
            </a:r>
          </a:p>
        </p:txBody>
      </p:sp>
      <p:sp>
        <p:nvSpPr>
          <p:cNvPr id="7" name="Tijdelijke aanduiding voor inhoud 6"/>
          <p:cNvSpPr>
            <a:spLocks noGrp="1"/>
          </p:cNvSpPr>
          <p:nvPr>
            <p:ph sz="half" idx="2"/>
          </p:nvPr>
        </p:nvSpPr>
        <p:spPr>
          <a:xfrm>
            <a:off x="673100" y="2425655"/>
            <a:ext cx="6822539" cy="709431"/>
          </a:xfrm>
        </p:spPr>
        <p:txBody>
          <a:bodyPr/>
          <a:lstStyle/>
          <a:p>
            <a:r>
              <a:rPr lang="nl-NL" sz="2000" dirty="0"/>
              <a:t>Doel PGAP: veranderen van cognities en percepties + bevorderen inzetbaarheid en werkparticipatie</a:t>
            </a:r>
          </a:p>
          <a:p>
            <a:endParaRPr lang="nl-NL" sz="2000" dirty="0"/>
          </a:p>
          <a:p>
            <a:r>
              <a:rPr lang="nl-NL" sz="2000" dirty="0"/>
              <a:t>Max. 10 sessies van een uur tussen werkende en PGAP coach</a:t>
            </a:r>
          </a:p>
          <a:p>
            <a:pPr marL="0" indent="0">
              <a:buNone/>
            </a:pPr>
            <a:endParaRPr lang="nl-NL" sz="2000" dirty="0"/>
          </a:p>
          <a:p>
            <a:r>
              <a:rPr lang="nl-NL" sz="2000" dirty="0"/>
              <a:t>Kan gegeven worden door verschillende professionals</a:t>
            </a:r>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930537" y="2386392"/>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PGAPWorks -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242" y="2703754"/>
            <a:ext cx="3227196" cy="229027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34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Wat is PGAP?</a:t>
            </a:r>
          </a:p>
        </p:txBody>
      </p:sp>
      <p:sp>
        <p:nvSpPr>
          <p:cNvPr id="7" name="Tijdelijke aanduiding voor inhoud 6"/>
          <p:cNvSpPr>
            <a:spLocks noGrp="1"/>
          </p:cNvSpPr>
          <p:nvPr>
            <p:ph sz="half" idx="2"/>
          </p:nvPr>
        </p:nvSpPr>
        <p:spPr>
          <a:xfrm>
            <a:off x="673100" y="2425655"/>
            <a:ext cx="6822539" cy="709431"/>
          </a:xfrm>
        </p:spPr>
        <p:txBody>
          <a:bodyPr/>
          <a:lstStyle/>
          <a:p>
            <a:r>
              <a:rPr lang="nl-NL" sz="2000" dirty="0"/>
              <a:t>Focus op deelname aan meer activiteiten </a:t>
            </a:r>
            <a:r>
              <a:rPr lang="nl-NL" sz="2000" dirty="0">
                <a:sym typeface="Wingdings" panose="05000000000000000000" pitchFamily="2" charset="2"/>
              </a:rPr>
              <a:t> positief voor werkparticipatie en kwaliteit van leven</a:t>
            </a:r>
          </a:p>
          <a:p>
            <a:endParaRPr lang="nl-NL" sz="2000" dirty="0">
              <a:sym typeface="Wingdings" panose="05000000000000000000" pitchFamily="2" charset="2"/>
            </a:endParaRPr>
          </a:p>
          <a:p>
            <a:r>
              <a:rPr lang="nl-NL" sz="2000" dirty="0">
                <a:sym typeface="Wingdings" panose="05000000000000000000" pitchFamily="2" charset="2"/>
              </a:rPr>
              <a:t>Met name gericht op:</a:t>
            </a:r>
          </a:p>
          <a:p>
            <a:pPr lvl="1"/>
            <a:r>
              <a:rPr lang="nl-NL" sz="2000" dirty="0">
                <a:sym typeface="Wingdings" panose="05000000000000000000" pitchFamily="2" charset="2"/>
              </a:rPr>
              <a:t>Catastroferende gedachtes</a:t>
            </a:r>
          </a:p>
          <a:p>
            <a:pPr lvl="1"/>
            <a:r>
              <a:rPr lang="nl-NL" sz="2000" dirty="0">
                <a:sym typeface="Wingdings" panose="05000000000000000000" pitchFamily="2" charset="2"/>
              </a:rPr>
              <a:t>Ervaren onrecht</a:t>
            </a:r>
          </a:p>
          <a:p>
            <a:pPr lvl="1"/>
            <a:r>
              <a:rPr lang="nl-NL" sz="2000" dirty="0">
                <a:sym typeface="Wingdings" panose="05000000000000000000" pitchFamily="2" charset="2"/>
              </a:rPr>
              <a:t>Angst</a:t>
            </a:r>
          </a:p>
          <a:p>
            <a:pPr lvl="1"/>
            <a:r>
              <a:rPr lang="nl-NL" sz="2000" dirty="0">
                <a:sym typeface="Wingdings" panose="05000000000000000000" pitchFamily="2" charset="2"/>
              </a:rPr>
              <a:t>Overtuigingen over belemmeringen</a:t>
            </a:r>
          </a:p>
          <a:p>
            <a:pPr lvl="1"/>
            <a:endParaRPr lang="nl-NL" sz="2000" dirty="0">
              <a:sym typeface="Wingdings" panose="05000000000000000000" pitchFamily="2" charset="2"/>
            </a:endParaRPr>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930537" y="2386392"/>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PGAPWorks -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242" y="2703754"/>
            <a:ext cx="3227196" cy="229027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3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Wat is PGAP?</a:t>
            </a:r>
          </a:p>
        </p:txBody>
      </p:sp>
      <p:sp>
        <p:nvSpPr>
          <p:cNvPr id="7" name="Tijdelijke aanduiding voor inhoud 6"/>
          <p:cNvSpPr>
            <a:spLocks noGrp="1"/>
          </p:cNvSpPr>
          <p:nvPr>
            <p:ph sz="half" idx="2"/>
          </p:nvPr>
        </p:nvSpPr>
        <p:spPr>
          <a:xfrm>
            <a:off x="673100" y="2425655"/>
            <a:ext cx="6822539" cy="709431"/>
          </a:xfrm>
        </p:spPr>
        <p:txBody>
          <a:bodyPr/>
          <a:lstStyle/>
          <a:p>
            <a:r>
              <a:rPr lang="nl-NL" sz="2000" dirty="0"/>
              <a:t>Handboek voor PGAP coaches</a:t>
            </a:r>
          </a:p>
          <a:p>
            <a:endParaRPr lang="nl-NL" sz="2000" dirty="0"/>
          </a:p>
          <a:p>
            <a:r>
              <a:rPr lang="nl-NL" sz="2000" dirty="0"/>
              <a:t>Start met screening: belemmerende cognities en percepties boven grenswaarde</a:t>
            </a:r>
          </a:p>
          <a:p>
            <a:endParaRPr lang="nl-NL" sz="2000" dirty="0"/>
          </a:p>
          <a:p>
            <a:r>
              <a:rPr lang="nl-NL" sz="2000" dirty="0"/>
              <a:t>PGAP introductie video</a:t>
            </a:r>
          </a:p>
          <a:p>
            <a:endParaRPr lang="nl-NL" sz="2000" dirty="0"/>
          </a:p>
          <a:p>
            <a:r>
              <a:rPr lang="nl-NL" sz="2000" dirty="0"/>
              <a:t>Werkboek voor cliënten</a:t>
            </a:r>
          </a:p>
          <a:p>
            <a:endParaRPr lang="nl-NL" sz="2000" dirty="0"/>
          </a:p>
          <a:p>
            <a:endParaRPr lang="nl-NL" sz="2000" dirty="0"/>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930537" y="2386392"/>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PGAPWorks -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242" y="2703754"/>
            <a:ext cx="3227196" cy="229027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dirty="0"/>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Wat is PGAP?</a:t>
            </a:r>
          </a:p>
        </p:txBody>
      </p:sp>
      <p:sp>
        <p:nvSpPr>
          <p:cNvPr id="7" name="Tijdelijke aanduiding voor inhoud 6"/>
          <p:cNvSpPr>
            <a:spLocks noGrp="1"/>
          </p:cNvSpPr>
          <p:nvPr>
            <p:ph sz="half" idx="2"/>
          </p:nvPr>
        </p:nvSpPr>
        <p:spPr>
          <a:xfrm>
            <a:off x="673100" y="2425655"/>
            <a:ext cx="6822539" cy="709431"/>
          </a:xfrm>
        </p:spPr>
        <p:txBody>
          <a:bodyPr/>
          <a:lstStyle/>
          <a:p>
            <a:r>
              <a:rPr lang="nl-NL" sz="2000" dirty="0"/>
              <a:t>Belangrijkste onderdelen PGAP sessies:</a:t>
            </a:r>
          </a:p>
          <a:p>
            <a:pPr lvl="1"/>
            <a:r>
              <a:rPr lang="nl-NL" sz="1800" dirty="0"/>
              <a:t>Dagboek bijhouden:</a:t>
            </a:r>
          </a:p>
          <a:p>
            <a:pPr lvl="2"/>
            <a:r>
              <a:rPr lang="nl-NL" sz="1800" dirty="0"/>
              <a:t>Activiteiten plannen en kijken wat is gelukt</a:t>
            </a:r>
          </a:p>
          <a:p>
            <a:pPr lvl="2"/>
            <a:r>
              <a:rPr lang="nl-NL" sz="1800" dirty="0"/>
              <a:t>Focus op toename activiteiten, maar rekening houden met grenzen</a:t>
            </a:r>
          </a:p>
          <a:p>
            <a:pPr lvl="1"/>
            <a:endParaRPr lang="nl-NL" sz="1800" dirty="0"/>
          </a:p>
          <a:p>
            <a:pPr lvl="1"/>
            <a:r>
              <a:rPr lang="nl-NL" sz="1800" dirty="0" err="1"/>
              <a:t>Dagstructuur</a:t>
            </a:r>
            <a:endParaRPr lang="nl-NL" sz="1800" dirty="0"/>
          </a:p>
          <a:p>
            <a:pPr lvl="1"/>
            <a:endParaRPr lang="nl-NL" sz="1800" dirty="0"/>
          </a:p>
          <a:p>
            <a:pPr lvl="1"/>
            <a:r>
              <a:rPr lang="nl-NL" sz="1800" dirty="0"/>
              <a:t>Wandelen en gezonde leefstijl (voeding, slaap, bewegen)</a:t>
            </a:r>
          </a:p>
          <a:p>
            <a:pPr lvl="1"/>
            <a:endParaRPr lang="nl-NL" sz="1800" dirty="0"/>
          </a:p>
          <a:p>
            <a:pPr lvl="1"/>
            <a:r>
              <a:rPr lang="nl-NL" sz="1800" dirty="0"/>
              <a:t>Evaluatie moment </a:t>
            </a:r>
            <a:r>
              <a:rPr lang="nl-NL" sz="1800" dirty="0">
                <a:sym typeface="Wingdings" panose="05000000000000000000" pitchFamily="2" charset="2"/>
              </a:rPr>
              <a:t> </a:t>
            </a:r>
            <a:r>
              <a:rPr lang="nl-NL" sz="1800" dirty="0"/>
              <a:t>Dagen vergelijken, cognities en percepties</a:t>
            </a:r>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930537" y="2386392"/>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PGAPWorks -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242" y="2703754"/>
            <a:ext cx="3227196" cy="229027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dirty="0"/>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8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Wat is PGAP?</a:t>
            </a:r>
          </a:p>
        </p:txBody>
      </p:sp>
      <p:sp>
        <p:nvSpPr>
          <p:cNvPr id="7" name="Tijdelijke aanduiding voor inhoud 6"/>
          <p:cNvSpPr>
            <a:spLocks noGrp="1"/>
          </p:cNvSpPr>
          <p:nvPr>
            <p:ph sz="half" idx="2"/>
          </p:nvPr>
        </p:nvSpPr>
        <p:spPr>
          <a:xfrm>
            <a:off x="673100" y="2425655"/>
            <a:ext cx="6822539" cy="709431"/>
          </a:xfrm>
        </p:spPr>
        <p:txBody>
          <a:bodyPr/>
          <a:lstStyle/>
          <a:p>
            <a:r>
              <a:rPr lang="nl-NL" sz="2000" dirty="0"/>
              <a:t>Belangrijkste onderdelen PGAP sessies:</a:t>
            </a:r>
          </a:p>
          <a:p>
            <a:pPr lvl="1"/>
            <a:r>
              <a:rPr lang="nl-NL" sz="1800" dirty="0"/>
              <a:t>Sociale contacten</a:t>
            </a:r>
          </a:p>
          <a:p>
            <a:pPr lvl="1"/>
            <a:endParaRPr lang="nl-NL" sz="1800" dirty="0"/>
          </a:p>
          <a:p>
            <a:pPr lvl="1"/>
            <a:r>
              <a:rPr lang="nl-NL" sz="1800" dirty="0"/>
              <a:t>Contact met werk</a:t>
            </a:r>
          </a:p>
          <a:p>
            <a:pPr lvl="1"/>
            <a:endParaRPr lang="nl-NL" sz="1800" dirty="0"/>
          </a:p>
          <a:p>
            <a:pPr lvl="1"/>
            <a:r>
              <a:rPr lang="nl-NL" sz="1800" dirty="0"/>
              <a:t>Gedachte management</a:t>
            </a:r>
          </a:p>
          <a:p>
            <a:pPr lvl="2"/>
            <a:r>
              <a:rPr lang="nl-NL" sz="1800" dirty="0"/>
              <a:t>Bijv. gedachtes bij situatie noteren en alternatieven bedenken</a:t>
            </a:r>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930537" y="2386392"/>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descr="PGAPWorks - Home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242" y="2703754"/>
            <a:ext cx="3227196" cy="229027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xfrm>
            <a:off x="0" y="3902153"/>
            <a:ext cx="5981700" cy="3204086"/>
          </a:xfrm>
        </p:spPr>
        <p:txBody>
          <a:bodyPr/>
          <a:lstStyle/>
          <a:p>
            <a:pPr algn="ctr"/>
            <a:r>
              <a:rPr lang="nl-NL" sz="2800" dirty="0"/>
              <a:t>Video – Michael Sullivan</a:t>
            </a:r>
          </a:p>
        </p:txBody>
      </p:sp>
      <p:sp>
        <p:nvSpPr>
          <p:cNvPr id="5" name="Titel 4"/>
          <p:cNvSpPr>
            <a:spLocks noGrp="1"/>
          </p:cNvSpPr>
          <p:nvPr>
            <p:ph type="title"/>
          </p:nvPr>
        </p:nvSpPr>
        <p:spPr>
          <a:xfrm>
            <a:off x="317500" y="2896458"/>
            <a:ext cx="5346700" cy="646331"/>
          </a:xfrm>
        </p:spPr>
        <p:txBody>
          <a:bodyPr/>
          <a:lstStyle/>
          <a:p>
            <a:pPr algn="ctr"/>
            <a:r>
              <a:rPr lang="nl-NL" dirty="0"/>
              <a:t>Wat is PGAP?</a:t>
            </a:r>
          </a:p>
        </p:txBody>
      </p:sp>
      <p:pic>
        <p:nvPicPr>
          <p:cNvPr id="1026" name="Picture 2" descr="De Zaal Van De Bioscoop Film Interieur Met Binnenkort Tekst Op Wit Scherm  En Lege Rode Stoelen Film Theater Vector Achtergrond Stockvectorkunst en  meer beelden van Bioscoop - iStock"/>
          <p:cNvPicPr>
            <a:picLocks noGrp="1" noChangeAspect="1" noChangeArrowheads="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7124281" y="2090057"/>
            <a:ext cx="3898761" cy="1708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2" descr="PGAPWorks - Home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128" y="1919612"/>
            <a:ext cx="2963486" cy="210312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11"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26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xfrm>
            <a:off x="0" y="4436991"/>
            <a:ext cx="5981700" cy="3204086"/>
          </a:xfrm>
        </p:spPr>
        <p:txBody>
          <a:bodyPr/>
          <a:lstStyle/>
          <a:p>
            <a:pPr algn="ctr"/>
            <a:r>
              <a:rPr lang="nl-NL" sz="2800" dirty="0"/>
              <a:t>Mariska de Wit</a:t>
            </a:r>
          </a:p>
        </p:txBody>
      </p:sp>
      <p:sp>
        <p:nvSpPr>
          <p:cNvPr id="5" name="Titel 4"/>
          <p:cNvSpPr>
            <a:spLocks noGrp="1"/>
          </p:cNvSpPr>
          <p:nvPr>
            <p:ph type="title"/>
          </p:nvPr>
        </p:nvSpPr>
        <p:spPr>
          <a:xfrm>
            <a:off x="317500" y="2896458"/>
            <a:ext cx="5346700" cy="1200329"/>
          </a:xfrm>
        </p:spPr>
        <p:txBody>
          <a:bodyPr/>
          <a:lstStyle/>
          <a:p>
            <a:pPr algn="ctr"/>
            <a:r>
              <a:rPr lang="nl-NL" dirty="0"/>
              <a:t>Het onderzoek en de resultaten</a:t>
            </a:r>
          </a:p>
        </p:txBody>
      </p:sp>
      <p:pic>
        <p:nvPicPr>
          <p:cNvPr id="7170" name="Picture 2" descr="Resultaten onderzoek: effect afschaffing verhuurderheffing - Finance Ideas"/>
          <p:cNvPicPr>
            <a:picLocks noGrp="1" noChangeAspect="1" noChangeArrowheads="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r>
              <a:rPr lang="nl-NL"/>
              <a:t>27 juni 2024</a:t>
            </a:r>
          </a:p>
        </p:txBody>
      </p:sp>
      <p:pic>
        <p:nvPicPr>
          <p:cNvPr id="7"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67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1177753319"/>
              </p:ext>
            </p:extLst>
          </p:nvPr>
        </p:nvGraphicFramePr>
        <p:xfrm>
          <a:off x="2143125" y="1600200"/>
          <a:ext cx="7905750" cy="3962400"/>
        </p:xfrm>
        <a:graphic>
          <a:graphicData uri="http://schemas.openxmlformats.org/drawingml/2006/table">
            <a:tbl>
              <a:tblPr firstRow="1" firstCol="1" bandRow="1">
                <a:tableStyleId>{2D5ABB26-0587-4C30-8999-92F81FD0307C}</a:tableStyleId>
              </a:tblPr>
              <a:tblGrid>
                <a:gridCol w="4273636">
                  <a:extLst>
                    <a:ext uri="{9D8B030D-6E8A-4147-A177-3AD203B41FA5}">
                      <a16:colId xmlns:a16="http://schemas.microsoft.com/office/drawing/2014/main" val="20000"/>
                    </a:ext>
                  </a:extLst>
                </a:gridCol>
                <a:gridCol w="3632114">
                  <a:extLst>
                    <a:ext uri="{9D8B030D-6E8A-4147-A177-3AD203B41FA5}">
                      <a16:colId xmlns:a16="http://schemas.microsoft.com/office/drawing/2014/main" val="20001"/>
                    </a:ext>
                  </a:extLst>
                </a:gridCol>
              </a:tblGrid>
              <a:tr h="793377">
                <a:tc>
                  <a:txBody>
                    <a:bodyPr/>
                    <a:lstStyle/>
                    <a:p>
                      <a:pPr>
                        <a:spcAft>
                          <a:spcPts val="0"/>
                        </a:spcAft>
                      </a:pPr>
                      <a:r>
                        <a:rPr lang="nl-NL" sz="1900" dirty="0">
                          <a:effectLst/>
                        </a:rPr>
                        <a:t>(potentiële) belangenverstrengeling</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effectLst/>
                        </a:rPr>
                        <a:t>Geen / Zie hieronder </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7123">
                <a:tc>
                  <a:txBody>
                    <a:bodyPr/>
                    <a:lstStyle/>
                    <a:p>
                      <a:pPr>
                        <a:spcAft>
                          <a:spcPts val="0"/>
                        </a:spcAft>
                      </a:pPr>
                      <a:r>
                        <a:rPr lang="nl-NL" sz="1900" dirty="0">
                          <a:effectLst/>
                        </a:rPr>
                        <a:t>Voor bijeenkomst mogelijk relevante relaties met bedrijven</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effectLst/>
                        </a:rPr>
                        <a:t>Bedrijfsnamen</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51900">
                <a:tc>
                  <a:txBody>
                    <a:bodyPr/>
                    <a:lstStyle/>
                    <a:p>
                      <a:pPr marL="342900" lvl="0" indent="-342900" algn="l" defTabSz="914400" rtl="0" eaLnBrk="1" latinLnBrk="0" hangingPunct="1">
                        <a:spcAft>
                          <a:spcPts val="0"/>
                        </a:spcAft>
                        <a:buFont typeface="Arial" panose="020B0604020202020204" pitchFamily="34" charset="0"/>
                        <a:buChar char="•"/>
                      </a:pPr>
                      <a:endParaRPr lang="nl-NL" sz="1900" kern="1200" dirty="0">
                        <a:solidFill>
                          <a:schemeClr val="tx1"/>
                        </a:solidFill>
                        <a:effectLst/>
                        <a:latin typeface="+mn-lt"/>
                        <a:ea typeface="+mn-ea"/>
                        <a:cs typeface="+mn-cs"/>
                      </a:endParaRPr>
                    </a:p>
                    <a:p>
                      <a:pPr marL="342900" lvl="0" indent="-342900" algn="l" defTabSz="914400" rtl="0" eaLnBrk="1" latinLnBrk="0" hangingPunct="1">
                        <a:spcAft>
                          <a:spcPts val="0"/>
                        </a:spcAft>
                        <a:buFont typeface="Arial" panose="020B0604020202020204" pitchFamily="34" charset="0"/>
                        <a:buChar char="•"/>
                      </a:pPr>
                      <a:r>
                        <a:rPr lang="nl-NL" sz="1900" kern="1200" dirty="0">
                          <a:solidFill>
                            <a:schemeClr val="tx1"/>
                          </a:solidFill>
                          <a:effectLst/>
                          <a:latin typeface="+mn-lt"/>
                          <a:ea typeface="+mn-ea"/>
                          <a:cs typeface="+mn-cs"/>
                        </a:rPr>
                        <a:t>Subsidie voor onderzoek</a:t>
                      </a: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defTabSz="914400" rtl="0" eaLnBrk="1" latinLnBrk="0" hangingPunct="1">
                        <a:spcAft>
                          <a:spcPts val="0"/>
                        </a:spcAft>
                        <a:buFont typeface="Arial" panose="020B0604020202020204" pitchFamily="34" charset="0"/>
                        <a:buNone/>
                      </a:pPr>
                      <a:r>
                        <a:rPr lang="nl-NL" sz="1900" kern="1200" dirty="0">
                          <a:solidFill>
                            <a:schemeClr val="tx1"/>
                          </a:solidFill>
                          <a:effectLst/>
                          <a:latin typeface="+mn-lt"/>
                          <a:ea typeface="+mn-ea"/>
                          <a:cs typeface="+mn-cs"/>
                        </a:rPr>
                        <a:t> </a:t>
                      </a:r>
                    </a:p>
                    <a:p>
                      <a:pPr marL="342900" lvl="0" indent="-342900" algn="l" defTabSz="914400" rtl="0" eaLnBrk="1" latinLnBrk="0" hangingPunct="1">
                        <a:spcAft>
                          <a:spcPts val="0"/>
                        </a:spcAft>
                        <a:buFont typeface="Arial" panose="020B0604020202020204" pitchFamily="34" charset="0"/>
                        <a:buChar char="•"/>
                      </a:pPr>
                      <a:r>
                        <a:rPr lang="nl-NL" sz="1900" kern="1200" dirty="0">
                          <a:solidFill>
                            <a:schemeClr val="tx1"/>
                          </a:solidFill>
                          <a:effectLst/>
                          <a:latin typeface="+mn-lt"/>
                          <a:ea typeface="+mn-ea"/>
                          <a:cs typeface="+mn-cs"/>
                          <a:sym typeface="Symbol"/>
                        </a:rPr>
                        <a:t>Amsterdam UMC</a:t>
                      </a:r>
                      <a:endParaRPr lang="nl-NL" sz="1900" kern="1200" dirty="0">
                        <a:solidFill>
                          <a:schemeClr val="tx1"/>
                        </a:solidFill>
                        <a:effectLst/>
                        <a:latin typeface="+mn-lt"/>
                        <a:ea typeface="+mn-ea"/>
                        <a:cs typeface="+mn-cs"/>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itel 6"/>
          <p:cNvSpPr>
            <a:spLocks noGrp="1"/>
          </p:cNvSpPr>
          <p:nvPr>
            <p:ph type="title"/>
          </p:nvPr>
        </p:nvSpPr>
        <p:spPr/>
        <p:txBody>
          <a:bodyPr rtlCol="0">
            <a:normAutofit fontScale="90000"/>
          </a:bodyPr>
          <a:lstStyle/>
          <a:p>
            <a:pPr>
              <a:defRPr/>
            </a:pPr>
            <a:r>
              <a:rPr lang="nl-NL" sz="1900" dirty="0" err="1">
                <a:solidFill>
                  <a:srgbClr val="000000"/>
                </a:solidFill>
                <a:ea typeface="+mn-ea"/>
                <a:cs typeface="+mn-cs"/>
              </a:rPr>
              <a:t>Disclosure</a:t>
            </a:r>
            <a:r>
              <a:rPr lang="nl-NL" sz="1900" dirty="0">
                <a:solidFill>
                  <a:srgbClr val="000000"/>
                </a:solidFill>
                <a:ea typeface="+mn-ea"/>
                <a:cs typeface="+mn-cs"/>
              </a:rPr>
              <a:t> belangen spreker – Carel Hulshof en Mariska de Wit</a:t>
            </a:r>
            <a:br>
              <a:rPr lang="nl-NL" sz="1900" dirty="0">
                <a:solidFill>
                  <a:srgbClr val="000000"/>
                </a:solidFill>
                <a:ea typeface="+mn-ea"/>
                <a:cs typeface="+mn-cs"/>
              </a:rPr>
            </a:br>
            <a:br>
              <a:rPr lang="nl-NL" dirty="0"/>
            </a:br>
            <a:endParaRPr lang="nl-NL"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voettekst 7"/>
          <p:cNvSpPr>
            <a:spLocks noGrp="1"/>
          </p:cNvSpPr>
          <p:nvPr>
            <p:ph type="ftr" sz="quarter" idx="11"/>
          </p:nvPr>
        </p:nvSpPr>
        <p:spPr/>
        <p:txBody>
          <a:bodyPr/>
          <a:lstStyle/>
          <a:p>
            <a:pPr>
              <a:defRPr/>
            </a:pPr>
            <a:r>
              <a:rPr lang="nl-NL"/>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28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10766044" cy="1325563"/>
          </a:xfrm>
        </p:spPr>
        <p:txBody>
          <a:bodyPr/>
          <a:lstStyle/>
          <a:p>
            <a:r>
              <a:rPr lang="nl-NL" dirty="0"/>
              <a:t>Doel PGAP-project</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466389"/>
            <a:ext cx="6832600" cy="2432845"/>
          </a:xfrm>
          <a:prstGeom prst="rect">
            <a:avLst/>
          </a:prstGeom>
        </p:spPr>
        <p:txBody>
          <a:bodyPr wrap="square">
            <a:spAutoFit/>
          </a:bodyPr>
          <a:lstStyle/>
          <a:p>
            <a:pPr marL="342900" indent="-342900">
              <a:lnSpc>
                <a:spcPct val="125000"/>
              </a:lnSpc>
              <a:buFont typeface="+mj-lt"/>
              <a:buAutoNum type="arabicPeriod"/>
            </a:pPr>
            <a:r>
              <a:rPr lang="nl-NL" sz="2000" dirty="0">
                <a:solidFill>
                  <a:prstClr val="black"/>
                </a:solidFill>
              </a:rPr>
              <a:t>PGAP vertalen naar Nederlandse context</a:t>
            </a:r>
          </a:p>
          <a:p>
            <a:pPr marL="342900" indent="-342900">
              <a:lnSpc>
                <a:spcPct val="125000"/>
              </a:lnSpc>
              <a:buFont typeface="+mj-lt"/>
              <a:buAutoNum type="arabicPeriod"/>
            </a:pPr>
            <a:endParaRPr lang="nl-NL" sz="2000" dirty="0">
              <a:solidFill>
                <a:prstClr val="black"/>
              </a:solidFill>
            </a:endParaRPr>
          </a:p>
          <a:p>
            <a:pPr marL="342900" indent="-342900">
              <a:lnSpc>
                <a:spcPct val="125000"/>
              </a:lnSpc>
              <a:buFont typeface="+mj-lt"/>
              <a:buAutoNum type="arabicPeriod"/>
            </a:pPr>
            <a:r>
              <a:rPr lang="nl-NL" sz="2000" dirty="0">
                <a:solidFill>
                  <a:prstClr val="black"/>
                </a:solidFill>
              </a:rPr>
              <a:t>Effect van PGAP in Nederland onderzoeken</a:t>
            </a:r>
          </a:p>
          <a:p>
            <a:pPr marL="342900" indent="-342900">
              <a:lnSpc>
                <a:spcPct val="125000"/>
              </a:lnSpc>
              <a:buFont typeface="+mj-lt"/>
              <a:buAutoNum type="arabicPeriod"/>
            </a:pPr>
            <a:endParaRPr lang="nl-NL" sz="2000" dirty="0">
              <a:solidFill>
                <a:prstClr val="black"/>
              </a:solidFill>
            </a:endParaRPr>
          </a:p>
          <a:p>
            <a:pPr marL="342900" indent="-342900">
              <a:lnSpc>
                <a:spcPct val="125000"/>
              </a:lnSpc>
              <a:buFont typeface="+mj-lt"/>
              <a:buAutoNum type="arabicPeriod"/>
            </a:pPr>
            <a:r>
              <a:rPr lang="nl-NL" sz="2000" dirty="0">
                <a:solidFill>
                  <a:prstClr val="black"/>
                </a:solidFill>
              </a:rPr>
              <a:t>Haalbaarheid van PGAP in Nederland onderzoeken</a:t>
            </a:r>
          </a:p>
          <a:p>
            <a:pPr marL="228600" lvl="0" indent="-228600">
              <a:lnSpc>
                <a:spcPct val="125000"/>
              </a:lnSpc>
              <a:buFont typeface="Arial" panose="020B0604020202020204" pitchFamily="34" charset="0"/>
              <a:buChar char="•"/>
            </a:pPr>
            <a:endParaRPr lang="nl-NL" sz="2400" dirty="0">
              <a:solidFill>
                <a:prstClr val="black"/>
              </a:solidFill>
            </a:endParaRPr>
          </a:p>
        </p:txBody>
      </p:sp>
      <p:sp>
        <p:nvSpPr>
          <p:cNvPr id="7" name="Rechthoek 6"/>
          <p:cNvSpPr/>
          <p:nvPr/>
        </p:nvSpPr>
        <p:spPr>
          <a:xfrm>
            <a:off x="7930537" y="2386392"/>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2" name="Picture 4" descr="Transcription-only Weekly Bonus! - CrowdSurf Wor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66546" y="2488289"/>
            <a:ext cx="2836587" cy="28365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jdelijke aanduiding voor voettekst 4"/>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8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10766044" cy="1325563"/>
          </a:xfrm>
        </p:spPr>
        <p:txBody>
          <a:bodyPr/>
          <a:lstStyle/>
          <a:p>
            <a:r>
              <a:rPr lang="nl-NL" dirty="0"/>
              <a:t>PGAP vertalen – Introductie video</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9809228d-86e5-4a3b-b60a-1fd40a4e592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6222" y="3005024"/>
            <a:ext cx="4564695" cy="256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ed171f9d-67e8-4229-94e3-883c3ee5529c"/>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18053" y="3030762"/>
            <a:ext cx="4518939" cy="254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voettekst 3"/>
          <p:cNvSpPr>
            <a:spLocks noGrp="1"/>
          </p:cNvSpPr>
          <p:nvPr>
            <p:ph type="ftr" sz="quarter" idx="11"/>
          </p:nvPr>
        </p:nvSpPr>
        <p:spPr/>
        <p:txBody>
          <a:bodyPr/>
          <a:lstStyle/>
          <a:p>
            <a:r>
              <a:rPr lang="nl-NL"/>
              <a:t>27 juni 2024</a:t>
            </a:r>
          </a:p>
        </p:txBody>
      </p:sp>
      <p:pic>
        <p:nvPicPr>
          <p:cNvPr id="11"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3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10766044" cy="1325563"/>
          </a:xfrm>
        </p:spPr>
        <p:txBody>
          <a:bodyPr/>
          <a:lstStyle/>
          <a:p>
            <a:r>
              <a:rPr lang="nl-NL" dirty="0"/>
              <a:t>PGAP vertalen – Werkboek</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a:picLocks noChangeAspect="1"/>
          </p:cNvPicPr>
          <p:nvPr/>
        </p:nvPicPr>
        <p:blipFill rotWithShape="1">
          <a:blip r:embed="rId3"/>
          <a:srcRect l="34074" t="15497" r="35259" b="14224"/>
          <a:stretch/>
        </p:blipFill>
        <p:spPr>
          <a:xfrm>
            <a:off x="1381410" y="2220685"/>
            <a:ext cx="2831782" cy="3650434"/>
          </a:xfrm>
          <a:prstGeom prst="rect">
            <a:avLst/>
          </a:prstGeom>
        </p:spPr>
      </p:pic>
      <p:pic>
        <p:nvPicPr>
          <p:cNvPr id="5" name="Afbeelding 4"/>
          <p:cNvPicPr>
            <a:picLocks noChangeAspect="1"/>
          </p:cNvPicPr>
          <p:nvPr/>
        </p:nvPicPr>
        <p:blipFill rotWithShape="1">
          <a:blip r:embed="rId4"/>
          <a:srcRect l="33987" t="21661" r="35262" b="7821"/>
          <a:stretch/>
        </p:blipFill>
        <p:spPr>
          <a:xfrm>
            <a:off x="4679274" y="2220685"/>
            <a:ext cx="2829895" cy="3650434"/>
          </a:xfrm>
          <a:prstGeom prst="rect">
            <a:avLst/>
          </a:prstGeom>
        </p:spPr>
      </p:pic>
      <p:pic>
        <p:nvPicPr>
          <p:cNvPr id="8" name="Afbeelding 7"/>
          <p:cNvPicPr>
            <a:picLocks noChangeAspect="1"/>
          </p:cNvPicPr>
          <p:nvPr/>
        </p:nvPicPr>
        <p:blipFill rotWithShape="1">
          <a:blip r:embed="rId5"/>
          <a:srcRect l="33952" t="20503" r="35064" b="8807"/>
          <a:stretch/>
        </p:blipFill>
        <p:spPr>
          <a:xfrm>
            <a:off x="7975251" y="2220685"/>
            <a:ext cx="2844317" cy="3650434"/>
          </a:xfrm>
          <a:prstGeom prst="rect">
            <a:avLst/>
          </a:prstGeom>
        </p:spPr>
      </p:pic>
      <p:sp>
        <p:nvSpPr>
          <p:cNvPr id="9" name="Tijdelijke aanduiding voor voettekst 8"/>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3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1"/>
          </p:nvPr>
        </p:nvSpPr>
        <p:spPr>
          <a:xfrm>
            <a:off x="544487" y="1309402"/>
            <a:ext cx="11103025" cy="4761449"/>
          </a:xfrm>
        </p:spPr>
        <p:txBody>
          <a:bodyPr>
            <a:noAutofit/>
          </a:bodyPr>
          <a:lstStyle/>
          <a:p>
            <a:pPr marL="457200" lvl="1" indent="0">
              <a:spcBef>
                <a:spcPts val="500"/>
              </a:spcBef>
              <a:buClr>
                <a:srgbClr val="92D050"/>
              </a:buClr>
              <a:buNone/>
            </a:pPr>
            <a:endParaRPr lang="en-GB" sz="2400" dirty="0">
              <a:solidFill>
                <a:prstClr val="black"/>
              </a:solidFill>
              <a:latin typeface="+mj-lt"/>
            </a:endParaRPr>
          </a:p>
          <a:p>
            <a:pPr marL="685800" lvl="1" indent="-228600">
              <a:spcBef>
                <a:spcPts val="500"/>
              </a:spcBef>
              <a:buClr>
                <a:srgbClr val="92D050"/>
              </a:buClr>
              <a:buFont typeface="Arial" panose="020B0604020202020204" pitchFamily="34" charset="0"/>
              <a:buChar char="•"/>
            </a:pPr>
            <a:endParaRPr lang="en-GB" sz="2400" dirty="0">
              <a:solidFill>
                <a:prstClr val="black"/>
              </a:solidFill>
              <a:latin typeface="+mj-lt"/>
            </a:endParaRPr>
          </a:p>
          <a:p>
            <a:endParaRPr lang="nl-NL" sz="2400" dirty="0">
              <a:latin typeface="+mj-lt"/>
            </a:endParaRPr>
          </a:p>
        </p:txBody>
      </p:sp>
      <p:sp>
        <p:nvSpPr>
          <p:cNvPr id="8" name="Titel 1"/>
          <p:cNvSpPr txBox="1">
            <a:spLocks/>
          </p:cNvSpPr>
          <p:nvPr/>
        </p:nvSpPr>
        <p:spPr>
          <a:xfrm>
            <a:off x="1912640" y="202365"/>
            <a:ext cx="8366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nl-NL" sz="3200" b="1" i="0" u="none" strike="noStrike" kern="1200" cap="none" spc="0" normalizeH="0" baseline="0" noProof="0">
              <a:ln>
                <a:noFill/>
              </a:ln>
              <a:solidFill>
                <a:srgbClr val="92D050"/>
              </a:solidFill>
              <a:effectLst/>
              <a:uLnTx/>
              <a:uFillTx/>
              <a:latin typeface="Calibri"/>
              <a:ea typeface="+mj-ea"/>
              <a:cs typeface="+mj-cs"/>
            </a:endParaRPr>
          </a:p>
        </p:txBody>
      </p:sp>
      <p:sp>
        <p:nvSpPr>
          <p:cNvPr id="11" name="Titel 1"/>
          <p:cNvSpPr txBox="1">
            <a:spLocks/>
          </p:cNvSpPr>
          <p:nvPr/>
        </p:nvSpPr>
        <p:spPr>
          <a:xfrm>
            <a:off x="2505455" y="474887"/>
            <a:ext cx="71780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nl-NL" sz="3200" b="1" noProof="0" dirty="0">
                <a:solidFill>
                  <a:srgbClr val="009CB4"/>
                </a:solidFill>
              </a:rPr>
              <a:t>Reactie op </a:t>
            </a:r>
            <a:r>
              <a:rPr lang="nl-NL" sz="3200" b="1" dirty="0">
                <a:solidFill>
                  <a:srgbClr val="009CB4"/>
                </a:solidFill>
              </a:rPr>
              <a:t>gedachte</a:t>
            </a:r>
            <a:r>
              <a:rPr lang="nl-NL" sz="3200" b="1" noProof="0" dirty="0">
                <a:solidFill>
                  <a:srgbClr val="009CB4"/>
                </a:solidFill>
              </a:rPr>
              <a:t> formulier</a:t>
            </a:r>
            <a:endParaRPr kumimoji="0" lang="nl-NL" sz="3200" b="1" i="0" u="none" strike="noStrike" kern="1200" cap="none" spc="0" normalizeH="0" baseline="0" noProof="0" dirty="0">
              <a:ln>
                <a:noFill/>
              </a:ln>
              <a:solidFill>
                <a:srgbClr val="009CB4"/>
              </a:solidFill>
              <a:effectLst/>
              <a:uLnTx/>
              <a:uFillTx/>
              <a:latin typeface="Calibri"/>
            </a:endParaRPr>
          </a:p>
        </p:txBody>
      </p:sp>
      <p:sp>
        <p:nvSpPr>
          <p:cNvPr id="12" name="Tijdelijke aanduiding voor inhoud 2"/>
          <p:cNvSpPr txBox="1">
            <a:spLocks/>
          </p:cNvSpPr>
          <p:nvPr/>
        </p:nvSpPr>
        <p:spPr>
          <a:xfrm>
            <a:off x="609600" y="1326948"/>
            <a:ext cx="10972800" cy="50069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92D050"/>
              </a:buClr>
              <a:buFont typeface="Arial" panose="020B0604020202020204" pitchFamily="34" charset="0"/>
              <a:buNone/>
            </a:pPr>
            <a:endParaRPr lang="en-GB" sz="2200" i="1" dirty="0">
              <a:solidFill>
                <a:prstClr val="black"/>
              </a:solidFill>
              <a:latin typeface="+mj-lt"/>
            </a:endParaRPr>
          </a:p>
          <a:p>
            <a:pPr marL="0" indent="0">
              <a:buFont typeface="Arial" panose="020B0604020202020204" pitchFamily="34" charset="0"/>
              <a:buNone/>
            </a:pPr>
            <a:endParaRPr lang="nl-NL" sz="2400" dirty="0">
              <a:latin typeface="+mj-lt"/>
            </a:endParaRPr>
          </a:p>
        </p:txBody>
      </p:sp>
      <p:sp>
        <p:nvSpPr>
          <p:cNvPr id="3" name="Tijdelijke aanduiding voor voettekst 2"/>
          <p:cNvSpPr>
            <a:spLocks noGrp="1"/>
          </p:cNvSpPr>
          <p:nvPr>
            <p:ph type="ftr" sz="quarter" idx="11"/>
          </p:nvPr>
        </p:nvSpPr>
        <p:spPr/>
        <p:txBody>
          <a:bodyPr/>
          <a:lstStyle/>
          <a:p>
            <a:pPr>
              <a:defRPr/>
            </a:pPr>
            <a:r>
              <a:rPr lang="nl-NL"/>
              <a:t>27 juni 2024</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5"/>
          <a:srcRect l="70414" t="17347" r="18587" b="12157"/>
          <a:stretch/>
        </p:blipFill>
        <p:spPr>
          <a:xfrm rot="5400000">
            <a:off x="3772861" y="-584207"/>
            <a:ext cx="4643228" cy="8369770"/>
          </a:xfrm>
          <a:prstGeom prst="rect">
            <a:avLst/>
          </a:prstGeom>
        </p:spPr>
      </p:pic>
    </p:spTree>
    <p:extLst>
      <p:ext uri="{BB962C8B-B14F-4D97-AF65-F5344CB8AC3E}">
        <p14:creationId xmlns:p14="http://schemas.microsoft.com/office/powerpoint/2010/main" val="356017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1"/>
          </p:nvPr>
        </p:nvSpPr>
        <p:spPr>
          <a:xfrm>
            <a:off x="544487" y="1309402"/>
            <a:ext cx="11103025" cy="4761449"/>
          </a:xfrm>
        </p:spPr>
        <p:txBody>
          <a:bodyPr>
            <a:noAutofit/>
          </a:bodyPr>
          <a:lstStyle/>
          <a:p>
            <a:pPr marL="457200" lvl="1" indent="0">
              <a:spcBef>
                <a:spcPts val="500"/>
              </a:spcBef>
              <a:buClr>
                <a:srgbClr val="92D050"/>
              </a:buClr>
              <a:buNone/>
            </a:pPr>
            <a:endParaRPr lang="en-GB" sz="2400" dirty="0">
              <a:solidFill>
                <a:prstClr val="black"/>
              </a:solidFill>
              <a:latin typeface="+mj-lt"/>
            </a:endParaRPr>
          </a:p>
          <a:p>
            <a:pPr marL="685800" lvl="1" indent="-228600">
              <a:spcBef>
                <a:spcPts val="500"/>
              </a:spcBef>
              <a:buClr>
                <a:srgbClr val="92D050"/>
              </a:buClr>
              <a:buFont typeface="Arial" panose="020B0604020202020204" pitchFamily="34" charset="0"/>
              <a:buChar char="•"/>
            </a:pPr>
            <a:endParaRPr lang="en-GB" sz="2400" dirty="0">
              <a:solidFill>
                <a:prstClr val="black"/>
              </a:solidFill>
              <a:latin typeface="+mj-lt"/>
            </a:endParaRPr>
          </a:p>
          <a:p>
            <a:endParaRPr lang="nl-NL" sz="2400" dirty="0">
              <a:latin typeface="+mj-lt"/>
            </a:endParaRPr>
          </a:p>
        </p:txBody>
      </p:sp>
      <p:sp>
        <p:nvSpPr>
          <p:cNvPr id="8" name="Titel 1"/>
          <p:cNvSpPr txBox="1">
            <a:spLocks/>
          </p:cNvSpPr>
          <p:nvPr/>
        </p:nvSpPr>
        <p:spPr>
          <a:xfrm>
            <a:off x="1912640" y="202365"/>
            <a:ext cx="8366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nl-NL" sz="3200" b="1" i="0" u="none" strike="noStrike" kern="1200" cap="none" spc="0" normalizeH="0" baseline="0" noProof="0">
              <a:ln>
                <a:noFill/>
              </a:ln>
              <a:solidFill>
                <a:srgbClr val="92D050"/>
              </a:solidFill>
              <a:effectLst/>
              <a:uLnTx/>
              <a:uFillTx/>
              <a:latin typeface="Calibri"/>
              <a:ea typeface="+mj-ea"/>
              <a:cs typeface="+mj-cs"/>
            </a:endParaRPr>
          </a:p>
        </p:txBody>
      </p:sp>
      <p:sp>
        <p:nvSpPr>
          <p:cNvPr id="11" name="Titel 1"/>
          <p:cNvSpPr txBox="1">
            <a:spLocks/>
          </p:cNvSpPr>
          <p:nvPr/>
        </p:nvSpPr>
        <p:spPr>
          <a:xfrm>
            <a:off x="2505455" y="474887"/>
            <a:ext cx="71780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nl-NL" sz="3200" b="1" noProof="0" dirty="0">
                <a:solidFill>
                  <a:srgbClr val="009CB4"/>
                </a:solidFill>
              </a:rPr>
              <a:t>Gestopte activiteiten formulier</a:t>
            </a:r>
            <a:endParaRPr kumimoji="0" lang="nl-NL" sz="3200" b="1" i="0" u="none" strike="noStrike" kern="1200" cap="none" spc="0" normalizeH="0" baseline="0" noProof="0" dirty="0">
              <a:ln>
                <a:noFill/>
              </a:ln>
              <a:solidFill>
                <a:srgbClr val="009CB4"/>
              </a:solidFill>
              <a:effectLst/>
              <a:uLnTx/>
              <a:uFillTx/>
              <a:latin typeface="Calibri"/>
            </a:endParaRPr>
          </a:p>
        </p:txBody>
      </p:sp>
      <p:sp>
        <p:nvSpPr>
          <p:cNvPr id="12" name="Tijdelijke aanduiding voor inhoud 2"/>
          <p:cNvSpPr txBox="1">
            <a:spLocks/>
          </p:cNvSpPr>
          <p:nvPr/>
        </p:nvSpPr>
        <p:spPr>
          <a:xfrm>
            <a:off x="609600" y="1326948"/>
            <a:ext cx="10972800" cy="50069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rgbClr val="92D050"/>
              </a:buClr>
              <a:buFont typeface="Arial" panose="020B0604020202020204" pitchFamily="34" charset="0"/>
              <a:buNone/>
            </a:pPr>
            <a:endParaRPr lang="en-GB" sz="2200" i="1" dirty="0">
              <a:solidFill>
                <a:prstClr val="black"/>
              </a:solidFill>
              <a:latin typeface="+mj-lt"/>
            </a:endParaRPr>
          </a:p>
          <a:p>
            <a:pPr marL="0" indent="0">
              <a:buFont typeface="Arial" panose="020B0604020202020204" pitchFamily="34" charset="0"/>
              <a:buNone/>
            </a:pPr>
            <a:endParaRPr lang="nl-NL" sz="2400" dirty="0">
              <a:latin typeface="+mj-lt"/>
            </a:endParaRPr>
          </a:p>
        </p:txBody>
      </p:sp>
      <p:sp>
        <p:nvSpPr>
          <p:cNvPr id="3" name="Tijdelijke aanduiding voor voettekst 2"/>
          <p:cNvSpPr>
            <a:spLocks noGrp="1"/>
          </p:cNvSpPr>
          <p:nvPr>
            <p:ph type="ftr" sz="quarter" idx="11"/>
          </p:nvPr>
        </p:nvSpPr>
        <p:spPr/>
        <p:txBody>
          <a:bodyPr/>
          <a:lstStyle/>
          <a:p>
            <a:pPr>
              <a:defRPr/>
            </a:pPr>
            <a:r>
              <a:rPr lang="nl-NL"/>
              <a:t>27 juni 2024</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5"/>
          <a:srcRect l="69601" t="19546" r="19498" b="8531"/>
          <a:stretch/>
        </p:blipFill>
        <p:spPr>
          <a:xfrm rot="5400000">
            <a:off x="3918678" y="-347502"/>
            <a:ext cx="4351594" cy="8075255"/>
          </a:xfrm>
          <a:prstGeom prst="rect">
            <a:avLst/>
          </a:prstGeom>
        </p:spPr>
      </p:pic>
    </p:spTree>
    <p:extLst>
      <p:ext uri="{BB962C8B-B14F-4D97-AF65-F5344CB8AC3E}">
        <p14:creationId xmlns:p14="http://schemas.microsoft.com/office/powerpoint/2010/main" val="419807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2511013" y="680189"/>
            <a:ext cx="71780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nl-NL" sz="3200" b="1" noProof="0" dirty="0">
                <a:solidFill>
                  <a:srgbClr val="009CB4"/>
                </a:solidFill>
              </a:rPr>
              <a:t>Doelen formulier</a:t>
            </a:r>
            <a:endParaRPr kumimoji="0" lang="nl-NL" sz="3200" b="1" i="0" u="none" strike="noStrike" kern="1200" cap="none" spc="0" normalizeH="0" baseline="0" noProof="0" dirty="0">
              <a:ln>
                <a:noFill/>
              </a:ln>
              <a:solidFill>
                <a:srgbClr val="009CB4"/>
              </a:solidFill>
              <a:effectLst/>
              <a:uLnTx/>
              <a:uFillTx/>
              <a:latin typeface="Calibri"/>
            </a:endParaRPr>
          </a:p>
        </p:txBody>
      </p:sp>
      <p:sp>
        <p:nvSpPr>
          <p:cNvPr id="2" name="Tijdelijke aanduiding voor voettekst 1"/>
          <p:cNvSpPr>
            <a:spLocks noGrp="1"/>
          </p:cNvSpPr>
          <p:nvPr>
            <p:ph type="ftr" sz="quarter" idx="11"/>
          </p:nvPr>
        </p:nvSpPr>
        <p:spPr/>
        <p:txBody>
          <a:bodyPr/>
          <a:lstStyle/>
          <a:p>
            <a:pPr>
              <a:defRPr/>
            </a:pPr>
            <a:r>
              <a:rPr lang="nl-NL"/>
              <a:t>27 juni 2024</a:t>
            </a: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rotWithShape="1">
          <a:blip r:embed="rId5"/>
          <a:srcRect l="68550" t="20752" r="17538" b="9097"/>
          <a:stretch/>
        </p:blipFill>
        <p:spPr>
          <a:xfrm rot="5400000">
            <a:off x="3934836" y="784540"/>
            <a:ext cx="4330392" cy="6141281"/>
          </a:xfrm>
          <a:prstGeom prst="rect">
            <a:avLst/>
          </a:prstGeom>
        </p:spPr>
      </p:pic>
    </p:spTree>
    <p:extLst>
      <p:ext uri="{BB962C8B-B14F-4D97-AF65-F5344CB8AC3E}">
        <p14:creationId xmlns:p14="http://schemas.microsoft.com/office/powerpoint/2010/main" val="491892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10766044" cy="1325563"/>
          </a:xfrm>
        </p:spPr>
        <p:txBody>
          <a:bodyPr/>
          <a:lstStyle/>
          <a:p>
            <a:r>
              <a:rPr lang="nl-NL" dirty="0"/>
              <a:t>PGAP vertalen – Vragenlijsten</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p:cNvPicPr>
            <a:picLocks noChangeAspect="1"/>
          </p:cNvPicPr>
          <p:nvPr/>
        </p:nvPicPr>
        <p:blipFill rotWithShape="1">
          <a:blip r:embed="rId3"/>
          <a:srcRect l="8856" t="13510" r="60012" b="16226"/>
          <a:stretch/>
        </p:blipFill>
        <p:spPr>
          <a:xfrm>
            <a:off x="1686344" y="2292832"/>
            <a:ext cx="2523347" cy="3559448"/>
          </a:xfrm>
          <a:prstGeom prst="rect">
            <a:avLst/>
          </a:prstGeom>
          <a:ln>
            <a:solidFill>
              <a:schemeClr val="tx1"/>
            </a:solidFill>
          </a:ln>
        </p:spPr>
      </p:pic>
      <p:pic>
        <p:nvPicPr>
          <p:cNvPr id="10" name="Afbeelding 9"/>
          <p:cNvPicPr>
            <a:picLocks noChangeAspect="1"/>
          </p:cNvPicPr>
          <p:nvPr/>
        </p:nvPicPr>
        <p:blipFill rotWithShape="1">
          <a:blip r:embed="rId4"/>
          <a:srcRect l="8931" t="18339" r="60428" b="12748"/>
          <a:stretch/>
        </p:blipFill>
        <p:spPr>
          <a:xfrm>
            <a:off x="4826000" y="2280615"/>
            <a:ext cx="2540958" cy="3571666"/>
          </a:xfrm>
          <a:prstGeom prst="rect">
            <a:avLst/>
          </a:prstGeom>
          <a:ln>
            <a:solidFill>
              <a:schemeClr val="tx1"/>
            </a:solidFill>
          </a:ln>
        </p:spPr>
      </p:pic>
      <p:pic>
        <p:nvPicPr>
          <p:cNvPr id="11" name="Afbeelding 10"/>
          <p:cNvPicPr>
            <a:picLocks noChangeAspect="1"/>
          </p:cNvPicPr>
          <p:nvPr/>
        </p:nvPicPr>
        <p:blipFill rotWithShape="1">
          <a:blip r:embed="rId5"/>
          <a:srcRect l="8658" t="17888" r="59987" b="12981"/>
          <a:stretch/>
        </p:blipFill>
        <p:spPr>
          <a:xfrm>
            <a:off x="7921199" y="2292832"/>
            <a:ext cx="2556260" cy="3522448"/>
          </a:xfrm>
          <a:prstGeom prst="rect">
            <a:avLst/>
          </a:prstGeom>
          <a:ln>
            <a:solidFill>
              <a:schemeClr val="tx1"/>
            </a:solidFill>
          </a:ln>
        </p:spPr>
      </p:pic>
      <p:sp>
        <p:nvSpPr>
          <p:cNvPr id="3" name="Tijdelijke aanduiding voor voettekst 2"/>
          <p:cNvSpPr>
            <a:spLocks noGrp="1"/>
          </p:cNvSpPr>
          <p:nvPr>
            <p:ph type="ftr" sz="quarter" idx="11"/>
          </p:nvPr>
        </p:nvSpPr>
        <p:spPr/>
        <p:txBody>
          <a:bodyPr/>
          <a:lstStyle/>
          <a:p>
            <a:r>
              <a:rPr lang="nl-NL"/>
              <a:t>27 juni 2024</a:t>
            </a:r>
          </a:p>
        </p:txBody>
      </p:sp>
      <p:pic>
        <p:nvPicPr>
          <p:cNvPr id="12" name="Picture 4" descr="Zorg van de Zaak - Hét bedrijfsgezondheidsnetwerk"/>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4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10766044" cy="1325563"/>
          </a:xfrm>
        </p:spPr>
        <p:txBody>
          <a:bodyPr/>
          <a:lstStyle/>
          <a:p>
            <a:r>
              <a:rPr lang="nl-NL" dirty="0"/>
              <a:t>PGAP vertalen – Rapportages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a:picLocks noChangeAspect="1"/>
          </p:cNvPicPr>
          <p:nvPr/>
        </p:nvPicPr>
        <p:blipFill rotWithShape="1">
          <a:blip r:embed="rId4"/>
          <a:srcRect l="29528" t="11396" r="33607" b="8137"/>
          <a:stretch/>
        </p:blipFill>
        <p:spPr>
          <a:xfrm>
            <a:off x="1508993" y="2273872"/>
            <a:ext cx="2519214" cy="3436815"/>
          </a:xfrm>
          <a:prstGeom prst="rect">
            <a:avLst/>
          </a:prstGeom>
          <a:ln>
            <a:solidFill>
              <a:schemeClr val="tx1"/>
            </a:solidFill>
          </a:ln>
        </p:spPr>
      </p:pic>
      <p:pic>
        <p:nvPicPr>
          <p:cNvPr id="5" name="Afbeelding 4"/>
          <p:cNvPicPr>
            <a:picLocks noChangeAspect="1"/>
          </p:cNvPicPr>
          <p:nvPr/>
        </p:nvPicPr>
        <p:blipFill rotWithShape="1">
          <a:blip r:embed="rId5"/>
          <a:srcRect l="29591" t="12302" r="33145" b="4597"/>
          <a:stretch/>
        </p:blipFill>
        <p:spPr>
          <a:xfrm>
            <a:off x="4845116" y="2228722"/>
            <a:ext cx="2498212" cy="3481965"/>
          </a:xfrm>
          <a:prstGeom prst="rect">
            <a:avLst/>
          </a:prstGeom>
          <a:ln>
            <a:solidFill>
              <a:schemeClr val="tx1"/>
            </a:solidFill>
          </a:ln>
        </p:spPr>
      </p:pic>
      <p:pic>
        <p:nvPicPr>
          <p:cNvPr id="8" name="Afbeelding 7"/>
          <p:cNvPicPr>
            <a:picLocks noChangeAspect="1"/>
          </p:cNvPicPr>
          <p:nvPr/>
        </p:nvPicPr>
        <p:blipFill rotWithShape="1">
          <a:blip r:embed="rId6"/>
          <a:srcRect l="29651" t="11246" r="32893" b="4528"/>
          <a:stretch/>
        </p:blipFill>
        <p:spPr>
          <a:xfrm>
            <a:off x="8160237" y="2228721"/>
            <a:ext cx="2477539" cy="3481965"/>
          </a:xfrm>
          <a:prstGeom prst="rect">
            <a:avLst/>
          </a:prstGeom>
          <a:ln>
            <a:solidFill>
              <a:schemeClr val="tx1"/>
            </a:solidFill>
          </a:ln>
        </p:spPr>
      </p:pic>
      <p:sp>
        <p:nvSpPr>
          <p:cNvPr id="9" name="Tijdelijke aanduiding voor voettekst 8"/>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48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10766044" cy="1325563"/>
          </a:xfrm>
        </p:spPr>
        <p:txBody>
          <a:bodyPr/>
          <a:lstStyle/>
          <a:p>
            <a:r>
              <a:rPr lang="nl-NL" dirty="0"/>
              <a:t>PGAP Coaches</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4572000" y="2325428"/>
            <a:ext cx="6905244" cy="4324261"/>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r>
              <a:rPr lang="nl-NL" sz="2000" dirty="0">
                <a:solidFill>
                  <a:prstClr val="black"/>
                </a:solidFill>
              </a:rPr>
              <a:t>6 praktijkondersteuners bedrijfsarts (POB) getraind tot PGAP-coach bij Zorg van de Zaak</a:t>
            </a:r>
          </a:p>
          <a:p>
            <a:pPr marL="228600" lvl="0" indent="-228600">
              <a:lnSpc>
                <a:spcPct val="125000"/>
              </a:lnSpc>
              <a:buFont typeface="Arial" panose="020B0604020202020204" pitchFamily="34" charset="0"/>
              <a:buChar char="•"/>
            </a:pPr>
            <a:r>
              <a:rPr lang="nl-NL" sz="2000" dirty="0">
                <a:solidFill>
                  <a:prstClr val="black"/>
                </a:solidFill>
              </a:rPr>
              <a:t>Uiteindelijk hebben 4 van hen PGAP aangeboden aan deelnemers </a:t>
            </a:r>
          </a:p>
          <a:p>
            <a:pPr marL="228600" lvl="0" indent="-228600">
              <a:lnSpc>
                <a:spcPct val="125000"/>
              </a:lnSpc>
              <a:buFont typeface="Arial" panose="020B0604020202020204" pitchFamily="34" charset="0"/>
              <a:buChar char="•"/>
            </a:pPr>
            <a:r>
              <a:rPr lang="nl-NL" sz="2000" dirty="0">
                <a:solidFill>
                  <a:prstClr val="black"/>
                </a:solidFill>
              </a:rPr>
              <a:t>Dit jaar 7e POB-er getraind tot PGAP-coach</a:t>
            </a:r>
          </a:p>
          <a:p>
            <a:pPr marL="228600" lvl="0" indent="-228600">
              <a:lnSpc>
                <a:spcPct val="125000"/>
              </a:lnSpc>
              <a:buFont typeface="Arial" panose="020B0604020202020204" pitchFamily="34" charset="0"/>
              <a:buChar char="•"/>
            </a:pPr>
            <a:r>
              <a:rPr lang="nl-NL" sz="2000" dirty="0">
                <a:solidFill>
                  <a:prstClr val="black"/>
                </a:solidFill>
              </a:rPr>
              <a:t>Intervisie momenten met PGAP coaches en Robyn Clark vanuit Canada</a:t>
            </a:r>
          </a:p>
          <a:p>
            <a:pPr marL="228600" lvl="0" indent="-228600">
              <a:lnSpc>
                <a:spcPct val="125000"/>
              </a:lnSpc>
              <a:buFont typeface="Arial" panose="020B0604020202020204" pitchFamily="34" charset="0"/>
              <a:buChar char="•"/>
            </a:pPr>
            <a:endParaRPr lang="nl-NL" dirty="0">
              <a:solidFill>
                <a:prstClr val="black"/>
              </a:solidFill>
            </a:endParaRPr>
          </a:p>
          <a:p>
            <a:pPr marL="228600" lvl="0" indent="-228600">
              <a:lnSpc>
                <a:spcPct val="125000"/>
              </a:lnSpc>
              <a:buFont typeface="Arial" panose="020B0604020202020204" pitchFamily="34" charset="0"/>
              <a:buChar char="•"/>
            </a:pPr>
            <a:endParaRPr lang="nl-NL" dirty="0">
              <a:solidFill>
                <a:prstClr val="black"/>
              </a:solidFill>
            </a:endParaRPr>
          </a:p>
          <a:p>
            <a:pPr marL="228600" lvl="0" indent="-228600">
              <a:lnSpc>
                <a:spcPct val="125000"/>
              </a:lnSpc>
              <a:buFont typeface="Arial" panose="020B0604020202020204" pitchFamily="34" charset="0"/>
              <a:buChar char="•"/>
            </a:pPr>
            <a:endParaRPr lang="nl-NL" sz="2400" dirty="0">
              <a:solidFill>
                <a:prstClr val="black"/>
              </a:solidFill>
            </a:endParaRPr>
          </a:p>
        </p:txBody>
      </p:sp>
      <p:sp>
        <p:nvSpPr>
          <p:cNvPr id="11" name="Rechthoek 10"/>
          <p:cNvSpPr/>
          <p:nvPr/>
        </p:nvSpPr>
        <p:spPr>
          <a:xfrm>
            <a:off x="673100" y="2425655"/>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2" descr="Het een diploma behalen Images, Stock Photos &amp; Vectors | Shutterstoc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30268" y="2864747"/>
            <a:ext cx="3394270" cy="208220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voettekst 4"/>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5810180" cy="1567868"/>
          </a:xfrm>
        </p:spPr>
        <p:txBody>
          <a:bodyPr/>
          <a:lstStyle/>
          <a:p>
            <a:r>
              <a:rPr lang="nl-NL" dirty="0"/>
              <a:t>Werving deelnemers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325428"/>
            <a:ext cx="6091534" cy="3901068"/>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dirty="0">
              <a:solidFill>
                <a:prstClr val="black"/>
              </a:solidFill>
            </a:endParaRPr>
          </a:p>
          <a:p>
            <a:pPr marL="228600" lvl="0" indent="-228600">
              <a:lnSpc>
                <a:spcPct val="125000"/>
              </a:lnSpc>
              <a:buFont typeface="Arial" panose="020B0604020202020204" pitchFamily="34" charset="0"/>
              <a:buChar char="•"/>
            </a:pPr>
            <a:r>
              <a:rPr lang="nl-NL" sz="2000" dirty="0">
                <a:solidFill>
                  <a:prstClr val="black"/>
                </a:solidFill>
              </a:rPr>
              <a:t>Werving gestart in oktober 2022</a:t>
            </a:r>
          </a:p>
          <a:p>
            <a:pPr marL="914400" lvl="1" indent="-457200">
              <a:lnSpc>
                <a:spcPct val="125000"/>
              </a:lnSpc>
              <a:buFont typeface="Arial" panose="020B0604020202020204" pitchFamily="34" charset="0"/>
              <a:buChar char="•"/>
            </a:pPr>
            <a:r>
              <a:rPr lang="nl-NL" sz="2000" dirty="0">
                <a:solidFill>
                  <a:prstClr val="black"/>
                </a:solidFill>
              </a:rPr>
              <a:t>Berichten intranet Zorg van de Zaak</a:t>
            </a:r>
          </a:p>
          <a:p>
            <a:pPr marL="914400" lvl="1" indent="-457200">
              <a:lnSpc>
                <a:spcPct val="125000"/>
              </a:lnSpc>
              <a:buFont typeface="Arial" panose="020B0604020202020204" pitchFamily="34" charset="0"/>
              <a:buChar char="•"/>
            </a:pPr>
            <a:r>
              <a:rPr lang="nl-NL" sz="2000" dirty="0">
                <a:solidFill>
                  <a:prstClr val="black"/>
                </a:solidFill>
              </a:rPr>
              <a:t>Mail naar bedrijfsartsen en POB-</a:t>
            </a:r>
            <a:r>
              <a:rPr lang="nl-NL" sz="2000" dirty="0" err="1">
                <a:solidFill>
                  <a:prstClr val="black"/>
                </a:solidFill>
              </a:rPr>
              <a:t>ers</a:t>
            </a:r>
            <a:endParaRPr lang="nl-NL" sz="2000" dirty="0">
              <a:solidFill>
                <a:prstClr val="black"/>
              </a:solidFill>
            </a:endParaRPr>
          </a:p>
          <a:p>
            <a:pPr marL="914400" lvl="1" indent="-457200">
              <a:lnSpc>
                <a:spcPct val="125000"/>
              </a:lnSpc>
              <a:buFont typeface="Arial" panose="020B0604020202020204" pitchFamily="34" charset="0"/>
              <a:buChar char="•"/>
            </a:pPr>
            <a:r>
              <a:rPr lang="nl-NL" sz="2000" dirty="0">
                <a:solidFill>
                  <a:prstClr val="black"/>
                </a:solidFill>
              </a:rPr>
              <a:t>Presentaties gehouden bij bedrijfsartsen en POB-</a:t>
            </a:r>
            <a:r>
              <a:rPr lang="nl-NL" sz="2000" dirty="0" err="1">
                <a:solidFill>
                  <a:prstClr val="black"/>
                </a:solidFill>
              </a:rPr>
              <a:t>ers</a:t>
            </a:r>
            <a:endParaRPr lang="nl-NL" sz="2000" dirty="0">
              <a:solidFill>
                <a:prstClr val="black"/>
              </a:solidFill>
            </a:endParaRPr>
          </a:p>
          <a:p>
            <a:pPr marL="914400" lvl="1" indent="-457200">
              <a:lnSpc>
                <a:spcPct val="125000"/>
              </a:lnSpc>
              <a:buFont typeface="Arial" panose="020B0604020202020204" pitchFamily="34" charset="0"/>
              <a:buChar char="•"/>
            </a:pPr>
            <a:r>
              <a:rPr lang="nl-NL" sz="2000" dirty="0">
                <a:solidFill>
                  <a:prstClr val="black"/>
                </a:solidFill>
              </a:rPr>
              <a:t>Webinar</a:t>
            </a:r>
          </a:p>
          <a:p>
            <a:pPr lvl="1">
              <a:lnSpc>
                <a:spcPct val="125000"/>
              </a:lnSpc>
            </a:pPr>
            <a:endParaRPr lang="nl-NL" sz="2000" dirty="0">
              <a:solidFill>
                <a:prstClr val="black"/>
              </a:solidFill>
            </a:endParaRPr>
          </a:p>
          <a:p>
            <a:pPr marL="457200" indent="-4572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p:txBody>
      </p:sp>
      <p:pic>
        <p:nvPicPr>
          <p:cNvPr id="9" name="Afbeelding 8"/>
          <p:cNvPicPr>
            <a:picLocks noChangeAspect="1"/>
          </p:cNvPicPr>
          <p:nvPr/>
        </p:nvPicPr>
        <p:blipFill rotWithShape="1">
          <a:blip r:embed="rId4"/>
          <a:srcRect l="4272" t="10401" r="10655" b="8495"/>
          <a:stretch/>
        </p:blipFill>
        <p:spPr>
          <a:xfrm>
            <a:off x="7365291" y="2579297"/>
            <a:ext cx="3976341" cy="2356351"/>
          </a:xfrm>
          <a:prstGeom prst="rect">
            <a:avLst/>
          </a:prstGeom>
          <a:ln w="57150">
            <a:solidFill>
              <a:srgbClr val="009CB4"/>
            </a:solidFill>
          </a:ln>
        </p:spPr>
      </p:pic>
      <p:sp>
        <p:nvSpPr>
          <p:cNvPr id="3" name="Tijdelijke aanduiding voor voettekst 2"/>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70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4"/>
          <p:cNvSpPr>
            <a:spLocks noGrp="1"/>
          </p:cNvSpPr>
          <p:nvPr>
            <p:ph type="title"/>
          </p:nvPr>
        </p:nvSpPr>
        <p:spPr/>
        <p:txBody>
          <a:bodyPr/>
          <a:lstStyle/>
          <a:p>
            <a:r>
              <a:rPr lang="nl-NL" dirty="0"/>
              <a:t>Programma eindsymposium</a:t>
            </a:r>
          </a:p>
        </p:txBody>
      </p:sp>
      <p:sp>
        <p:nvSpPr>
          <p:cNvPr id="9" name="Tijdelijke aanduiding voor inhoud 8"/>
          <p:cNvSpPr>
            <a:spLocks noGrp="1"/>
          </p:cNvSpPr>
          <p:nvPr>
            <p:ph sz="half" idx="2"/>
          </p:nvPr>
        </p:nvSpPr>
        <p:spPr>
          <a:xfrm>
            <a:off x="673100" y="2401408"/>
            <a:ext cx="11209509" cy="3751308"/>
          </a:xfrm>
        </p:spPr>
        <p:txBody>
          <a:bodyPr/>
          <a:lstStyle/>
          <a:p>
            <a:pPr marL="0" indent="0">
              <a:buNone/>
            </a:pPr>
            <a:r>
              <a:rPr lang="nl-NL" sz="2000" b="1" dirty="0"/>
              <a:t>13.00 – 13.15  </a:t>
            </a:r>
            <a:r>
              <a:rPr lang="nl-NL" sz="2000" dirty="0"/>
              <a:t>		Welkom dagvoorzitter</a:t>
            </a:r>
          </a:p>
          <a:p>
            <a:pPr marL="0" indent="0">
              <a:buNone/>
            </a:pPr>
            <a:r>
              <a:rPr lang="nl-NL" sz="2000" b="1" dirty="0"/>
              <a:t>13.15 – 13.30		</a:t>
            </a:r>
            <a:r>
              <a:rPr lang="nl-NL" sz="2000" dirty="0"/>
              <a:t>Cognities en Percepties, aanleiding onderzoek – </a:t>
            </a:r>
            <a:r>
              <a:rPr lang="nl-NL" sz="2000" i="1" dirty="0"/>
              <a:t>Mariska de Wit</a:t>
            </a:r>
          </a:p>
          <a:p>
            <a:pPr marL="0" indent="0">
              <a:buNone/>
            </a:pPr>
            <a:r>
              <a:rPr lang="nl-NL" sz="2000" b="1" dirty="0"/>
              <a:t>13.30 – 13.45  </a:t>
            </a:r>
            <a:r>
              <a:rPr lang="nl-NL" sz="2000" dirty="0"/>
              <a:t>		Wat is PGAP? - </a:t>
            </a:r>
            <a:r>
              <a:rPr lang="nl-NL" sz="2000" i="1" dirty="0"/>
              <a:t>Michael Sullivan (Video)</a:t>
            </a:r>
          </a:p>
          <a:p>
            <a:pPr marL="0" indent="0">
              <a:buNone/>
            </a:pPr>
            <a:r>
              <a:rPr lang="nl-NL" sz="2000" b="1" dirty="0"/>
              <a:t>13.45 – 14.30 		</a:t>
            </a:r>
            <a:r>
              <a:rPr lang="nl-NL" sz="2000" dirty="0"/>
              <a:t>Resultaten PGAP onderzoek – </a:t>
            </a:r>
            <a:r>
              <a:rPr lang="nl-NL" sz="2000" i="1" dirty="0"/>
              <a:t>Mariska de Wit</a:t>
            </a:r>
          </a:p>
          <a:p>
            <a:pPr marL="0" indent="0">
              <a:buNone/>
            </a:pPr>
            <a:r>
              <a:rPr lang="nl-NL" sz="2000" b="1" dirty="0"/>
              <a:t>14.30 – 15.00</a:t>
            </a:r>
            <a:r>
              <a:rPr lang="nl-NL" sz="2000" dirty="0"/>
              <a:t>		</a:t>
            </a:r>
            <a:r>
              <a:rPr lang="nl-NL" sz="2000" i="1" dirty="0"/>
              <a:t>Pauze</a:t>
            </a:r>
          </a:p>
          <a:p>
            <a:pPr marL="0" indent="0">
              <a:buNone/>
            </a:pPr>
            <a:r>
              <a:rPr lang="nl-NL" sz="2000" b="1" dirty="0"/>
              <a:t>15.00 – 15.30 </a:t>
            </a:r>
            <a:r>
              <a:rPr lang="nl-NL" sz="2000" dirty="0"/>
              <a:t>		Interview met PGAP coach en cliënt – </a:t>
            </a:r>
            <a:r>
              <a:rPr lang="nl-NL" sz="2000" i="1" dirty="0"/>
              <a:t>Inette Mennen en Patricia Fils</a:t>
            </a:r>
          </a:p>
          <a:p>
            <a:pPr marL="0" indent="0">
              <a:buNone/>
            </a:pPr>
            <a:r>
              <a:rPr lang="nl-NL" sz="2000" b="1" dirty="0"/>
              <a:t>15.30 – 16.00 </a:t>
            </a:r>
            <a:r>
              <a:rPr lang="nl-NL" sz="2000" dirty="0"/>
              <a:t>		Ervaringen van Zorg van de Zaak en toekomst PGAP - </a:t>
            </a:r>
            <a:r>
              <a:rPr lang="nl-NL" sz="2000" i="1" dirty="0"/>
              <a:t>Rita Zijlstra</a:t>
            </a:r>
          </a:p>
          <a:p>
            <a:pPr marL="0" indent="0">
              <a:buNone/>
            </a:pPr>
            <a:r>
              <a:rPr lang="nl-NL" sz="2000" b="1" dirty="0"/>
              <a:t>16.00 – 16.15</a:t>
            </a:r>
            <a:r>
              <a:rPr lang="nl-NL" sz="2000" dirty="0"/>
              <a:t>		Afsluiting dagvoorzitter </a:t>
            </a:r>
          </a:p>
          <a:p>
            <a:pPr marL="0" indent="0">
              <a:buNone/>
            </a:pPr>
            <a:r>
              <a:rPr lang="nl-NL" sz="2000" b="1" dirty="0"/>
              <a:t>16.15 – 17.00</a:t>
            </a:r>
            <a:r>
              <a:rPr lang="nl-NL" sz="2000" dirty="0"/>
              <a:t>		</a:t>
            </a:r>
            <a:r>
              <a:rPr lang="nl-NL" sz="2000" i="1" dirty="0"/>
              <a:t>Borrel</a:t>
            </a:r>
            <a:r>
              <a:rPr lang="nl-NL" sz="2000" dirty="0"/>
              <a:t> </a:t>
            </a:r>
          </a:p>
          <a:p>
            <a:endParaRPr lang="nl-NL" dirty="0"/>
          </a:p>
        </p:txBody>
      </p:sp>
      <p:sp>
        <p:nvSpPr>
          <p:cNvPr id="11" name="Tijdelijke aanduiding voor voettekst 10"/>
          <p:cNvSpPr>
            <a:spLocks noGrp="1"/>
          </p:cNvSpPr>
          <p:nvPr>
            <p:ph type="ftr" sz="quarter" idx="11"/>
          </p:nvPr>
        </p:nvSpPr>
        <p:spPr/>
        <p:txBody>
          <a:bodyPr/>
          <a:lstStyle/>
          <a:p>
            <a:r>
              <a:rPr lang="nl-NL"/>
              <a:t>27 juni 2024</a:t>
            </a:r>
          </a:p>
        </p:txBody>
      </p:sp>
      <p:pic>
        <p:nvPicPr>
          <p:cNvPr id="13" name="Picture 4" descr="Zorg van de Zaak - Hét bedrijfsgezondheidsnetwer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5810180" cy="1567868"/>
          </a:xfrm>
        </p:spPr>
        <p:txBody>
          <a:bodyPr/>
          <a:lstStyle/>
          <a:p>
            <a:r>
              <a:rPr lang="nl-NL" dirty="0"/>
              <a:t>Inclusie criteria</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325428"/>
            <a:ext cx="6091534" cy="4670509"/>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dirty="0">
              <a:solidFill>
                <a:prstClr val="black"/>
              </a:solidFill>
            </a:endParaRPr>
          </a:p>
          <a:p>
            <a:pPr marL="228600" lvl="0" indent="-228600">
              <a:lnSpc>
                <a:spcPct val="125000"/>
              </a:lnSpc>
              <a:buFont typeface="Arial" panose="020B0604020202020204" pitchFamily="34" charset="0"/>
              <a:buChar char="•"/>
            </a:pPr>
            <a:r>
              <a:rPr lang="nl-NL" sz="2000" dirty="0">
                <a:solidFill>
                  <a:prstClr val="black"/>
                </a:solidFill>
              </a:rPr>
              <a:t>Werkende tussen 18 en 65 jaar oud</a:t>
            </a:r>
          </a:p>
          <a:p>
            <a:pPr marL="228600" indent="-228600">
              <a:lnSpc>
                <a:spcPct val="125000"/>
              </a:lnSpc>
              <a:buFont typeface="Arial" panose="020B0604020202020204" pitchFamily="34" charset="0"/>
              <a:buChar char="•"/>
            </a:pPr>
            <a:r>
              <a:rPr lang="nl-NL" sz="2000" dirty="0">
                <a:solidFill>
                  <a:prstClr val="black"/>
                </a:solidFill>
              </a:rPr>
              <a:t>Nederlandstalig of Engelstalig</a:t>
            </a:r>
          </a:p>
          <a:p>
            <a:pPr marL="228600" lvl="0" indent="-228600">
              <a:lnSpc>
                <a:spcPct val="125000"/>
              </a:lnSpc>
              <a:buFont typeface="Arial" panose="020B0604020202020204" pitchFamily="34" charset="0"/>
              <a:buChar char="•"/>
            </a:pPr>
            <a:r>
              <a:rPr lang="nl-NL" sz="2000" dirty="0">
                <a:solidFill>
                  <a:prstClr val="black"/>
                </a:solidFill>
              </a:rPr>
              <a:t>Betaald werk</a:t>
            </a:r>
          </a:p>
          <a:p>
            <a:pPr marL="228600" lvl="0" indent="-228600">
              <a:lnSpc>
                <a:spcPct val="125000"/>
              </a:lnSpc>
              <a:buFont typeface="Arial" panose="020B0604020202020204" pitchFamily="34" charset="0"/>
              <a:buChar char="•"/>
            </a:pPr>
            <a:r>
              <a:rPr lang="nl-NL" sz="2000" dirty="0">
                <a:solidFill>
                  <a:prstClr val="black"/>
                </a:solidFill>
              </a:rPr>
              <a:t>Frequent (3x per jaar) of minstens 3 weken verzuim en verwachting dat het langdurig kan worden</a:t>
            </a:r>
          </a:p>
          <a:p>
            <a:pPr marL="228600" lvl="0" indent="-228600">
              <a:lnSpc>
                <a:spcPct val="125000"/>
              </a:lnSpc>
              <a:buFont typeface="Arial" panose="020B0604020202020204" pitchFamily="34" charset="0"/>
              <a:buChar char="•"/>
            </a:pPr>
            <a:r>
              <a:rPr lang="nl-NL" sz="2000" dirty="0">
                <a:solidFill>
                  <a:prstClr val="black"/>
                </a:solidFill>
              </a:rPr>
              <a:t>Functionele beperkingen door mentale en/of fysieke gezondheidsklachten</a:t>
            </a:r>
          </a:p>
          <a:p>
            <a:pPr marL="228600" lvl="0" indent="-228600">
              <a:lnSpc>
                <a:spcPct val="125000"/>
              </a:lnSpc>
              <a:buFont typeface="Arial" panose="020B0604020202020204" pitchFamily="34" charset="0"/>
              <a:buChar char="•"/>
            </a:pPr>
            <a:endParaRPr lang="nl-NL" sz="2000" dirty="0">
              <a:solidFill>
                <a:prstClr val="black"/>
              </a:solidFill>
            </a:endParaRPr>
          </a:p>
          <a:p>
            <a:pPr marL="457200" indent="-4572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p:txBody>
      </p:sp>
      <p:sp>
        <p:nvSpPr>
          <p:cNvPr id="11" name="Rechthoek 10"/>
          <p:cNvSpPr/>
          <p:nvPr/>
        </p:nvSpPr>
        <p:spPr>
          <a:xfrm>
            <a:off x="7833025" y="2325428"/>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oettekst 2"/>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625,911 Verschillende Mensen Foto&amp;#39;s, Afbeeldingen en Stock Fotografie -  123R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84743" y="2712300"/>
            <a:ext cx="3205170" cy="218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5810180" cy="1567868"/>
          </a:xfrm>
        </p:spPr>
        <p:txBody>
          <a:bodyPr/>
          <a:lstStyle/>
          <a:p>
            <a:r>
              <a:rPr lang="nl-NL" dirty="0" err="1"/>
              <a:t>Randomized</a:t>
            </a:r>
            <a:r>
              <a:rPr lang="nl-NL" dirty="0"/>
              <a:t> </a:t>
            </a:r>
            <a:r>
              <a:rPr lang="nl-NL" dirty="0" err="1"/>
              <a:t>Controlled</a:t>
            </a:r>
            <a:r>
              <a:rPr lang="nl-NL" dirty="0"/>
              <a:t> Trial (RCT)</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325428"/>
            <a:ext cx="6091534" cy="4285789"/>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dirty="0">
              <a:solidFill>
                <a:prstClr val="black"/>
              </a:solidFill>
            </a:endParaRPr>
          </a:p>
          <a:p>
            <a:pPr marL="342900" indent="-342900">
              <a:lnSpc>
                <a:spcPct val="125000"/>
              </a:lnSpc>
              <a:buFont typeface="Arial" panose="020B0604020202020204" pitchFamily="34" charset="0"/>
              <a:buChar char="•"/>
            </a:pPr>
            <a:r>
              <a:rPr lang="nl-NL" sz="2000" dirty="0">
                <a:solidFill>
                  <a:prstClr val="black"/>
                </a:solidFill>
              </a:rPr>
              <a:t>Interventie groep (PGAP) en controle groep (wachtlijst)</a:t>
            </a:r>
          </a:p>
          <a:p>
            <a:pPr marL="342900" indent="-342900">
              <a:lnSpc>
                <a:spcPct val="125000"/>
              </a:lnSpc>
              <a:buFont typeface="Arial" panose="020B0604020202020204" pitchFamily="34" charset="0"/>
              <a:buChar char="•"/>
            </a:pPr>
            <a:endParaRPr lang="nl-NL" sz="2000" dirty="0">
              <a:solidFill>
                <a:prstClr val="black"/>
              </a:solidFill>
            </a:endParaRPr>
          </a:p>
          <a:p>
            <a:pPr marL="342900" indent="-342900">
              <a:lnSpc>
                <a:spcPct val="125000"/>
              </a:lnSpc>
              <a:buFont typeface="Arial" panose="020B0604020202020204" pitchFamily="34" charset="0"/>
              <a:buChar char="•"/>
            </a:pPr>
            <a:r>
              <a:rPr lang="nl-NL" sz="2000" dirty="0">
                <a:solidFill>
                  <a:prstClr val="black"/>
                </a:solidFill>
              </a:rPr>
              <a:t>Vier meetmomenten:</a:t>
            </a:r>
          </a:p>
          <a:p>
            <a:pPr marL="800100" lvl="1" indent="-342900">
              <a:lnSpc>
                <a:spcPct val="125000"/>
              </a:lnSpc>
              <a:buFont typeface="Arial" panose="020B0604020202020204" pitchFamily="34" charset="0"/>
              <a:buChar char="•"/>
            </a:pPr>
            <a:r>
              <a:rPr lang="nl-NL" sz="2000" dirty="0">
                <a:solidFill>
                  <a:prstClr val="black"/>
                </a:solidFill>
              </a:rPr>
              <a:t>Voormeting (T0)</a:t>
            </a:r>
          </a:p>
          <a:p>
            <a:pPr marL="800100" lvl="1" indent="-342900">
              <a:lnSpc>
                <a:spcPct val="125000"/>
              </a:lnSpc>
              <a:buFont typeface="Arial" panose="020B0604020202020204" pitchFamily="34" charset="0"/>
              <a:buChar char="•"/>
            </a:pPr>
            <a:r>
              <a:rPr lang="nl-NL" sz="2000" dirty="0">
                <a:solidFill>
                  <a:prstClr val="black"/>
                </a:solidFill>
              </a:rPr>
              <a:t>Na ongeveer 5 weken (T1)</a:t>
            </a:r>
          </a:p>
          <a:p>
            <a:pPr marL="800100" lvl="1" indent="-342900">
              <a:lnSpc>
                <a:spcPct val="125000"/>
              </a:lnSpc>
              <a:buFont typeface="Arial" panose="020B0604020202020204" pitchFamily="34" charset="0"/>
              <a:buChar char="•"/>
            </a:pPr>
            <a:r>
              <a:rPr lang="nl-NL" sz="2000" dirty="0">
                <a:solidFill>
                  <a:prstClr val="black"/>
                </a:solidFill>
              </a:rPr>
              <a:t>Na ongeveer 10 weken (T2)</a:t>
            </a:r>
          </a:p>
          <a:p>
            <a:pPr marL="800100" lvl="1" indent="-342900">
              <a:lnSpc>
                <a:spcPct val="125000"/>
              </a:lnSpc>
              <a:buFont typeface="Arial" panose="020B0604020202020204" pitchFamily="34" charset="0"/>
              <a:buChar char="•"/>
            </a:pPr>
            <a:r>
              <a:rPr lang="nl-NL" sz="2000" dirty="0">
                <a:solidFill>
                  <a:prstClr val="black"/>
                </a:solidFill>
              </a:rPr>
              <a:t>3 maanden later (T3)</a:t>
            </a:r>
          </a:p>
          <a:p>
            <a:pPr marL="457200" indent="-4572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p:txBody>
      </p:sp>
      <p:sp>
        <p:nvSpPr>
          <p:cNvPr id="3" name="Tijdelijke aanduiding voor voettekst 2"/>
          <p:cNvSpPr>
            <a:spLocks noGrp="1"/>
          </p:cNvSpPr>
          <p:nvPr>
            <p:ph type="ftr" sz="quarter" idx="11"/>
          </p:nvPr>
        </p:nvSpPr>
        <p:spPr/>
        <p:txBody>
          <a:bodyPr/>
          <a:lstStyle/>
          <a:p>
            <a:r>
              <a:rPr lang="nl-NL"/>
              <a:t>27 juni 2024</a:t>
            </a:r>
          </a:p>
        </p:txBody>
      </p:sp>
      <p:pic>
        <p:nvPicPr>
          <p:cNvPr id="9218" name="Picture 2" descr="What are RCTs? | Institute for Employment Studies (IE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02644" y="181784"/>
            <a:ext cx="4470272" cy="591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2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8721558" cy="1567868"/>
          </a:xfrm>
        </p:spPr>
        <p:txBody>
          <a:bodyPr/>
          <a:lstStyle/>
          <a:p>
            <a:r>
              <a:rPr lang="nl-NL" dirty="0"/>
              <a:t>Vragenlijsten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325428"/>
            <a:ext cx="6091534" cy="3901068"/>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dirty="0">
              <a:solidFill>
                <a:prstClr val="black"/>
              </a:solidFill>
            </a:endParaRPr>
          </a:p>
          <a:p>
            <a:pPr marL="342900" indent="-342900">
              <a:lnSpc>
                <a:spcPct val="125000"/>
              </a:lnSpc>
              <a:buFont typeface="Arial" panose="020B0604020202020204" pitchFamily="34" charset="0"/>
              <a:buChar char="•"/>
            </a:pPr>
            <a:r>
              <a:rPr lang="nl-NL" sz="2000" dirty="0" err="1">
                <a:solidFill>
                  <a:prstClr val="black"/>
                </a:solidFill>
              </a:rPr>
              <a:t>Symptom</a:t>
            </a:r>
            <a:r>
              <a:rPr lang="nl-NL" sz="2000" dirty="0">
                <a:solidFill>
                  <a:prstClr val="black"/>
                </a:solidFill>
              </a:rPr>
              <a:t> </a:t>
            </a:r>
            <a:r>
              <a:rPr lang="nl-NL" sz="2000" dirty="0" err="1">
                <a:solidFill>
                  <a:prstClr val="black"/>
                </a:solidFill>
              </a:rPr>
              <a:t>Catastrophysizing</a:t>
            </a:r>
            <a:r>
              <a:rPr lang="nl-NL" sz="2000" dirty="0">
                <a:solidFill>
                  <a:prstClr val="black"/>
                </a:solidFill>
              </a:rPr>
              <a:t> </a:t>
            </a:r>
            <a:r>
              <a:rPr lang="nl-NL" sz="2000" dirty="0" err="1">
                <a:solidFill>
                  <a:prstClr val="black"/>
                </a:solidFill>
              </a:rPr>
              <a:t>Scale</a:t>
            </a:r>
            <a:r>
              <a:rPr lang="nl-NL" sz="2000" dirty="0">
                <a:solidFill>
                  <a:prstClr val="black"/>
                </a:solidFill>
              </a:rPr>
              <a:t> (SCS)</a:t>
            </a:r>
          </a:p>
          <a:p>
            <a:pPr marL="342900" indent="-342900">
              <a:lnSpc>
                <a:spcPct val="125000"/>
              </a:lnSpc>
              <a:buFont typeface="Arial" panose="020B0604020202020204" pitchFamily="34" charset="0"/>
              <a:buChar char="•"/>
            </a:pPr>
            <a:r>
              <a:rPr lang="nl-NL" sz="2000" dirty="0">
                <a:solidFill>
                  <a:prstClr val="black"/>
                </a:solidFill>
              </a:rPr>
              <a:t>Angst-ontwijkende overtuigingen vragenlijst (TAMPA)</a:t>
            </a:r>
          </a:p>
          <a:p>
            <a:pPr marL="342900" indent="-342900">
              <a:lnSpc>
                <a:spcPct val="125000"/>
              </a:lnSpc>
              <a:buFont typeface="Arial" panose="020B0604020202020204" pitchFamily="34" charset="0"/>
              <a:buChar char="•"/>
            </a:pPr>
            <a:r>
              <a:rPr lang="nl-NL" sz="2000" dirty="0" err="1">
                <a:solidFill>
                  <a:prstClr val="black"/>
                </a:solidFill>
              </a:rPr>
              <a:t>Injustice</a:t>
            </a:r>
            <a:r>
              <a:rPr lang="nl-NL" sz="2000" dirty="0">
                <a:solidFill>
                  <a:prstClr val="black"/>
                </a:solidFill>
              </a:rPr>
              <a:t> </a:t>
            </a:r>
            <a:r>
              <a:rPr lang="nl-NL" sz="2000" dirty="0" err="1">
                <a:solidFill>
                  <a:prstClr val="black"/>
                </a:solidFill>
              </a:rPr>
              <a:t>Experience</a:t>
            </a:r>
            <a:r>
              <a:rPr lang="nl-NL" sz="2000" dirty="0">
                <a:solidFill>
                  <a:prstClr val="black"/>
                </a:solidFill>
              </a:rPr>
              <a:t> Questionnaire (IEQ)</a:t>
            </a:r>
          </a:p>
          <a:p>
            <a:pPr marL="342900" indent="-342900">
              <a:lnSpc>
                <a:spcPct val="125000"/>
              </a:lnSpc>
              <a:buFont typeface="Arial" panose="020B0604020202020204" pitchFamily="34" charset="0"/>
              <a:buChar char="•"/>
            </a:pPr>
            <a:r>
              <a:rPr lang="nl-NL" sz="2000" dirty="0">
                <a:solidFill>
                  <a:prstClr val="black"/>
                </a:solidFill>
              </a:rPr>
              <a:t>General </a:t>
            </a:r>
            <a:r>
              <a:rPr lang="nl-NL" sz="2000" dirty="0" err="1">
                <a:solidFill>
                  <a:prstClr val="black"/>
                </a:solidFill>
              </a:rPr>
              <a:t>Perceived</a:t>
            </a:r>
            <a:r>
              <a:rPr lang="nl-NL" sz="2000" dirty="0">
                <a:solidFill>
                  <a:prstClr val="black"/>
                </a:solidFill>
              </a:rPr>
              <a:t> </a:t>
            </a:r>
            <a:r>
              <a:rPr lang="nl-NL" sz="2000" dirty="0" err="1">
                <a:solidFill>
                  <a:prstClr val="black"/>
                </a:solidFill>
              </a:rPr>
              <a:t>Disability</a:t>
            </a:r>
            <a:r>
              <a:rPr lang="nl-NL" sz="2000" dirty="0">
                <a:solidFill>
                  <a:prstClr val="black"/>
                </a:solidFill>
              </a:rPr>
              <a:t> Index (GPDI)</a:t>
            </a:r>
          </a:p>
          <a:p>
            <a:pPr>
              <a:lnSpc>
                <a:spcPct val="125000"/>
              </a:lnSpc>
            </a:pPr>
            <a:endParaRPr lang="nl-NL" sz="2000" dirty="0">
              <a:solidFill>
                <a:prstClr val="black"/>
              </a:solidFill>
            </a:endParaRPr>
          </a:p>
          <a:p>
            <a:pPr marL="342900" indent="-342900">
              <a:lnSpc>
                <a:spcPct val="125000"/>
              </a:lnSpc>
              <a:buFont typeface="Arial" panose="020B0604020202020204" pitchFamily="34" charset="0"/>
              <a:buChar char="•"/>
            </a:pPr>
            <a:r>
              <a:rPr lang="nl-NL" sz="2000" dirty="0">
                <a:solidFill>
                  <a:prstClr val="black"/>
                </a:solidFill>
              </a:rPr>
              <a:t>Werkstatus</a:t>
            </a:r>
          </a:p>
          <a:p>
            <a:pPr marL="342900" indent="-342900">
              <a:lnSpc>
                <a:spcPct val="125000"/>
              </a:lnSpc>
              <a:buFont typeface="Arial" panose="020B0604020202020204" pitchFamily="34" charset="0"/>
              <a:buChar char="•"/>
            </a:pPr>
            <a:r>
              <a:rPr lang="nl-NL" sz="2000" dirty="0">
                <a:solidFill>
                  <a:prstClr val="black"/>
                </a:solidFill>
              </a:rPr>
              <a:t>Werkuren</a:t>
            </a:r>
          </a:p>
          <a:p>
            <a:pPr marL="228600" lvl="0" indent="-228600">
              <a:lnSpc>
                <a:spcPct val="125000"/>
              </a:lnSpc>
              <a:buFont typeface="Arial" panose="020B0604020202020204" pitchFamily="34" charset="0"/>
              <a:buChar char="•"/>
            </a:pPr>
            <a:endParaRPr lang="nl-NL" sz="2000" dirty="0">
              <a:solidFill>
                <a:prstClr val="black"/>
              </a:solidFill>
            </a:endParaRPr>
          </a:p>
        </p:txBody>
      </p:sp>
      <p:sp>
        <p:nvSpPr>
          <p:cNvPr id="3" name="Tijdelijke aanduiding voor voettekst 2"/>
          <p:cNvSpPr>
            <a:spLocks noGrp="1"/>
          </p:cNvSpPr>
          <p:nvPr>
            <p:ph type="ftr" sz="quarter" idx="11"/>
          </p:nvPr>
        </p:nvSpPr>
        <p:spPr/>
        <p:txBody>
          <a:bodyPr/>
          <a:lstStyle/>
          <a:p>
            <a:r>
              <a:rPr lang="nl-NL" dirty="0"/>
              <a:t>27 juni 2024</a:t>
            </a:r>
          </a:p>
        </p:txBody>
      </p:sp>
      <p:pic>
        <p:nvPicPr>
          <p:cNvPr id="14338" name="Picture 2" descr="Vragenlijsten en Meetinstrumenten voor de Zorg | Therapie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734" y="2710131"/>
            <a:ext cx="4667646" cy="2366329"/>
          </a:xfrm>
          <a:prstGeom prst="rect">
            <a:avLst/>
          </a:prstGeom>
          <a:noFill/>
          <a:ln w="57150">
            <a:solidFill>
              <a:srgbClr val="009CB4"/>
            </a:solidFill>
          </a:ln>
          <a:extLst>
            <a:ext uri="{909E8E84-426E-40DD-AFC4-6F175D3DCCD1}">
              <a14:hiddenFill xmlns:a14="http://schemas.microsoft.com/office/drawing/2010/main">
                <a:solidFill>
                  <a:srgbClr val="FFFFFF"/>
                </a:solidFill>
              </a14:hiddenFill>
            </a:ext>
          </a:extLst>
        </p:spPr>
      </p:pic>
      <p:pic>
        <p:nvPicPr>
          <p:cNvPr id="9"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4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5810180" cy="1567868"/>
          </a:xfrm>
        </p:spPr>
        <p:txBody>
          <a:bodyPr/>
          <a:lstStyle/>
          <a:p>
            <a:r>
              <a:rPr lang="nl-NL" dirty="0"/>
              <a:t>Protocol onderzoek</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325428"/>
            <a:ext cx="6091534" cy="4054956"/>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dirty="0">
              <a:solidFill>
                <a:prstClr val="black"/>
              </a:solidFill>
            </a:endParaRPr>
          </a:p>
          <a:p>
            <a:pPr marL="342900" indent="-342900">
              <a:lnSpc>
                <a:spcPct val="125000"/>
              </a:lnSpc>
              <a:buFont typeface="Arial" panose="020B0604020202020204" pitchFamily="34" charset="0"/>
              <a:buChar char="•"/>
            </a:pPr>
            <a:r>
              <a:rPr lang="nl-NL" sz="2000" dirty="0">
                <a:solidFill>
                  <a:prstClr val="black"/>
                </a:solidFill>
              </a:rPr>
              <a:t>Gepubliceerd in Trials</a:t>
            </a:r>
          </a:p>
          <a:p>
            <a:pPr marL="342900" indent="-342900">
              <a:lnSpc>
                <a:spcPct val="125000"/>
              </a:lnSpc>
              <a:buFont typeface="Arial" panose="020B0604020202020204" pitchFamily="34" charset="0"/>
              <a:buChar char="•"/>
            </a:pPr>
            <a:endParaRPr lang="nl-NL" sz="2000" dirty="0">
              <a:solidFill>
                <a:prstClr val="black"/>
              </a:solidFill>
            </a:endParaRPr>
          </a:p>
          <a:p>
            <a:pPr marL="342900" indent="-342900">
              <a:lnSpc>
                <a:spcPct val="125000"/>
              </a:lnSpc>
              <a:buFont typeface="Arial" panose="020B0604020202020204" pitchFamily="34" charset="0"/>
              <a:buChar char="•"/>
            </a:pPr>
            <a:r>
              <a:rPr lang="en-US" dirty="0"/>
              <a:t>de Wit M, Zijlstra HP, Hulshof CT, Van der Burg-Vermeulen SJ, &amp; de Boer AG (2022). The effect of the Progressive Goal Attainment Program on cognitions, perceptions, and work participation of workers with chronic health problems: study protocol for a randomized controlled trial. </a:t>
            </a:r>
            <a:r>
              <a:rPr lang="en-US" i="1" dirty="0"/>
              <a:t>Trials</a:t>
            </a:r>
            <a:r>
              <a:rPr lang="en-US" dirty="0"/>
              <a:t>, </a:t>
            </a:r>
            <a:r>
              <a:rPr lang="en-US" i="1" dirty="0"/>
              <a:t>23</a:t>
            </a:r>
            <a:r>
              <a:rPr lang="en-US" dirty="0"/>
              <a:t>(1), 765.</a:t>
            </a:r>
            <a:endParaRPr lang="nl-NL" sz="2000" dirty="0">
              <a:solidFill>
                <a:prstClr val="black"/>
              </a:solidFill>
            </a:endParaRPr>
          </a:p>
          <a:p>
            <a:pPr marL="457200" indent="-4572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p:txBody>
      </p:sp>
      <p:sp>
        <p:nvSpPr>
          <p:cNvPr id="3" name="Tijdelijke aanduiding voor voettekst 2"/>
          <p:cNvSpPr>
            <a:spLocks noGrp="1"/>
          </p:cNvSpPr>
          <p:nvPr>
            <p:ph type="ftr" sz="quarter" idx="11"/>
          </p:nvPr>
        </p:nvSpPr>
        <p:spPr/>
        <p:txBody>
          <a:bodyPr/>
          <a:lstStyle/>
          <a:p>
            <a:r>
              <a:rPr lang="nl-NL"/>
              <a:t>27 juni 2024</a:t>
            </a:r>
          </a:p>
        </p:txBody>
      </p:sp>
      <p:pic>
        <p:nvPicPr>
          <p:cNvPr id="5" name="Afbeelding 4"/>
          <p:cNvPicPr>
            <a:picLocks noChangeAspect="1"/>
          </p:cNvPicPr>
          <p:nvPr/>
        </p:nvPicPr>
        <p:blipFill rotWithShape="1">
          <a:blip r:embed="rId4"/>
          <a:srcRect l="66506" t="10543" r="17032" b="11414"/>
          <a:stretch/>
        </p:blipFill>
        <p:spPr>
          <a:xfrm>
            <a:off x="7435971" y="469815"/>
            <a:ext cx="4144980" cy="5526599"/>
          </a:xfrm>
          <a:prstGeom prst="rect">
            <a:avLst/>
          </a:prstGeom>
          <a:ln>
            <a:solidFill>
              <a:schemeClr val="tx1"/>
            </a:solidFill>
          </a:ln>
        </p:spPr>
      </p:pic>
    </p:spTree>
    <p:extLst>
      <p:ext uri="{BB962C8B-B14F-4D97-AF65-F5344CB8AC3E}">
        <p14:creationId xmlns:p14="http://schemas.microsoft.com/office/powerpoint/2010/main" val="17148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17500" y="2896458"/>
            <a:ext cx="5346700" cy="1754326"/>
          </a:xfrm>
        </p:spPr>
        <p:txBody>
          <a:bodyPr/>
          <a:lstStyle/>
          <a:p>
            <a:pPr algn="ctr"/>
            <a:r>
              <a:rPr lang="nl-NL" dirty="0"/>
              <a:t>Resultaten </a:t>
            </a:r>
            <a:br>
              <a:rPr lang="nl-NL" dirty="0"/>
            </a:br>
            <a:r>
              <a:rPr lang="nl-NL" dirty="0" err="1"/>
              <a:t>Randomized</a:t>
            </a:r>
            <a:r>
              <a:rPr lang="nl-NL" dirty="0"/>
              <a:t> </a:t>
            </a:r>
            <a:r>
              <a:rPr lang="nl-NL" dirty="0" err="1"/>
              <a:t>Controlled</a:t>
            </a:r>
            <a:r>
              <a:rPr lang="nl-NL" dirty="0"/>
              <a:t> Trial</a:t>
            </a:r>
          </a:p>
        </p:txBody>
      </p:sp>
      <p:pic>
        <p:nvPicPr>
          <p:cNvPr id="7170" name="Picture 2" descr="Resultaten onderzoek: effect afschaffing verhuurderheffing - Finance Ideas"/>
          <p:cNvPicPr>
            <a:picLocks noGrp="1" noChangeAspect="1" noChangeArrowheads="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r>
              <a:rPr lang="nl-NL"/>
              <a:t>27 juni 2024</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3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200" y="1140826"/>
            <a:ext cx="5810180" cy="1567868"/>
          </a:xfrm>
        </p:spPr>
        <p:txBody>
          <a:bodyPr/>
          <a:lstStyle/>
          <a:p>
            <a:r>
              <a:rPr lang="nl-NL" dirty="0"/>
              <a:t>RCT - Werving</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11200" y="2325428"/>
            <a:ext cx="6091534" cy="2746906"/>
          </a:xfrm>
          <a:prstGeom prst="rect">
            <a:avLst/>
          </a:prstGeom>
        </p:spPr>
        <p:txBody>
          <a:bodyPr wrap="square">
            <a:spAutoFit/>
          </a:bodyPr>
          <a:lstStyle/>
          <a:p>
            <a:pPr marL="228600" lvl="0" indent="-228600">
              <a:lnSpc>
                <a:spcPct val="125000"/>
              </a:lnSpc>
              <a:buFont typeface="Arial" panose="020B0604020202020204" pitchFamily="34" charset="0"/>
              <a:buChar char="•"/>
            </a:pPr>
            <a:endParaRPr lang="nl-NL" dirty="0">
              <a:solidFill>
                <a:prstClr val="black"/>
              </a:solidFill>
            </a:endParaRPr>
          </a:p>
          <a:p>
            <a:pPr marL="342900" indent="-342900">
              <a:lnSpc>
                <a:spcPct val="125000"/>
              </a:lnSpc>
              <a:buFont typeface="Arial" panose="020B0604020202020204" pitchFamily="34" charset="0"/>
              <a:buChar char="•"/>
            </a:pPr>
            <a:r>
              <a:rPr lang="nl-NL" sz="2000" dirty="0">
                <a:solidFill>
                  <a:prstClr val="black"/>
                </a:solidFill>
              </a:rPr>
              <a:t>Totaal 62 deelnemers aangemeld door POB-</a:t>
            </a:r>
            <a:r>
              <a:rPr lang="nl-NL" sz="2000" dirty="0" err="1">
                <a:solidFill>
                  <a:prstClr val="black"/>
                </a:solidFill>
              </a:rPr>
              <a:t>ers</a:t>
            </a:r>
            <a:r>
              <a:rPr lang="nl-NL" sz="2000" dirty="0">
                <a:solidFill>
                  <a:prstClr val="black"/>
                </a:solidFill>
              </a:rPr>
              <a:t> en bedrijfsartsen</a:t>
            </a:r>
          </a:p>
          <a:p>
            <a:pPr marL="342900" indent="-342900">
              <a:lnSpc>
                <a:spcPct val="125000"/>
              </a:lnSpc>
              <a:buFont typeface="Arial" panose="020B0604020202020204" pitchFamily="34" charset="0"/>
              <a:buChar char="•"/>
            </a:pPr>
            <a:endParaRPr lang="nl-NL" sz="2000" dirty="0">
              <a:solidFill>
                <a:prstClr val="black"/>
              </a:solidFill>
            </a:endParaRPr>
          </a:p>
          <a:p>
            <a:pPr marL="342900" indent="-342900">
              <a:lnSpc>
                <a:spcPct val="125000"/>
              </a:lnSpc>
              <a:buFont typeface="Arial" panose="020B0604020202020204" pitchFamily="34" charset="0"/>
              <a:buChar char="•"/>
            </a:pPr>
            <a:r>
              <a:rPr lang="nl-NL" sz="2000" dirty="0">
                <a:solidFill>
                  <a:prstClr val="black"/>
                </a:solidFill>
              </a:rPr>
              <a:t>38 deelnemers uiteindelijk gerandomiseerd</a:t>
            </a:r>
          </a:p>
          <a:p>
            <a:pPr marL="457200" indent="-4572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p:txBody>
      </p:sp>
      <p:pic>
        <p:nvPicPr>
          <p:cNvPr id="7" name="Afbeelding 6"/>
          <p:cNvPicPr>
            <a:picLocks noChangeAspect="1"/>
          </p:cNvPicPr>
          <p:nvPr/>
        </p:nvPicPr>
        <p:blipFill rotWithShape="1">
          <a:blip r:embed="rId4"/>
          <a:srcRect l="15951" t="22393" r="72321" b="25882"/>
          <a:stretch/>
        </p:blipFill>
        <p:spPr>
          <a:xfrm>
            <a:off x="6986426" y="0"/>
            <a:ext cx="4448709" cy="6130993"/>
          </a:xfrm>
          <a:prstGeom prst="rect">
            <a:avLst/>
          </a:prstGeom>
        </p:spPr>
      </p:pic>
      <p:sp>
        <p:nvSpPr>
          <p:cNvPr id="3" name="Tijdelijke aanduiding voor voettekst 2"/>
          <p:cNvSpPr>
            <a:spLocks noGrp="1"/>
          </p:cNvSpPr>
          <p:nvPr>
            <p:ph type="ftr" sz="quarter" idx="11"/>
          </p:nvPr>
        </p:nvSpPr>
        <p:spPr/>
        <p:txBody>
          <a:bodyPr/>
          <a:lstStyle/>
          <a:p>
            <a:r>
              <a:rPr lang="nl-NL"/>
              <a:t>27 juni 2024</a:t>
            </a:r>
          </a:p>
        </p:txBody>
      </p:sp>
    </p:spTree>
    <p:extLst>
      <p:ext uri="{BB962C8B-B14F-4D97-AF65-F5344CB8AC3E}">
        <p14:creationId xmlns:p14="http://schemas.microsoft.com/office/powerpoint/2010/main" val="97221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Conclusie resultaten RCT</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p:cNvSpPr/>
          <p:nvPr/>
        </p:nvSpPr>
        <p:spPr>
          <a:xfrm>
            <a:off x="5723792" y="2083777"/>
            <a:ext cx="369277" cy="2637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voettekst 8"/>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p:cNvSpPr txBox="1"/>
          <p:nvPr/>
        </p:nvSpPr>
        <p:spPr>
          <a:xfrm>
            <a:off x="711199" y="2604363"/>
            <a:ext cx="6932774" cy="3477875"/>
          </a:xfrm>
          <a:prstGeom prst="rect">
            <a:avLst/>
          </a:prstGeom>
          <a:noFill/>
        </p:spPr>
        <p:txBody>
          <a:bodyPr wrap="square" rtlCol="0">
            <a:spAutoFit/>
          </a:bodyPr>
          <a:lstStyle/>
          <a:p>
            <a:pPr marL="342900" indent="-342900">
              <a:buFont typeface="Arial" panose="020B0604020202020204" pitchFamily="34" charset="0"/>
              <a:buChar char="•"/>
            </a:pPr>
            <a:r>
              <a:rPr lang="nl-NL" sz="2000" dirty="0">
                <a:sym typeface="Wingdings" panose="05000000000000000000" pitchFamily="2" charset="2"/>
              </a:rPr>
              <a:t>In deze </a:t>
            </a:r>
            <a:r>
              <a:rPr lang="nl-NL" sz="2000" dirty="0" err="1">
                <a:sym typeface="Wingdings" panose="05000000000000000000" pitchFamily="2" charset="2"/>
              </a:rPr>
              <a:t>powerpoint</a:t>
            </a:r>
            <a:r>
              <a:rPr lang="nl-NL" sz="2000" dirty="0">
                <a:sym typeface="Wingdings" panose="05000000000000000000" pitchFamily="2" charset="2"/>
              </a:rPr>
              <a:t> kunnen we niet alle resultaten delen omdat deze nog niet zijn gepubliceerd, maar het volgende kunnen we wel delen:</a:t>
            </a: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r>
              <a:rPr lang="nl-NL" sz="2000" dirty="0">
                <a:sym typeface="Wingdings" panose="05000000000000000000" pitchFamily="2" charset="2"/>
              </a:rPr>
              <a:t>Deelnemers van PGAP hebben na afronding minder angst, minder somberheidsklachten en ervaren betere mentale gezondheid in vergelijking met de controlegroep. Dit verschil lijkt op langer termijn kleiner te worden. PGAP deelnemers ervaren op langere termijn minder vermoeidheidsklachten. </a:t>
            </a:r>
          </a:p>
          <a:p>
            <a:pPr marL="285750" indent="-285750">
              <a:buFont typeface="Arial" panose="020B0604020202020204" pitchFamily="34" charset="0"/>
              <a:buChar char="•"/>
            </a:pPr>
            <a:endParaRPr lang="nl-NL" sz="2000" dirty="0">
              <a:sym typeface="Wingdings" panose="05000000000000000000" pitchFamily="2" charset="2"/>
            </a:endParaRPr>
          </a:p>
        </p:txBody>
      </p:sp>
      <p:pic>
        <p:nvPicPr>
          <p:cNvPr id="5" name="Afbeelding 4"/>
          <p:cNvPicPr>
            <a:picLocks noChangeAspect="1"/>
          </p:cNvPicPr>
          <p:nvPr/>
        </p:nvPicPr>
        <p:blipFill>
          <a:blip r:embed="rId5"/>
          <a:stretch>
            <a:fillRect/>
          </a:stretch>
        </p:blipFill>
        <p:spPr>
          <a:xfrm>
            <a:off x="8270212" y="2270458"/>
            <a:ext cx="2979843" cy="2979843"/>
          </a:xfrm>
          <a:prstGeom prst="rect">
            <a:avLst/>
          </a:prstGeom>
          <a:solidFill>
            <a:srgbClr val="009CB4"/>
          </a:solidFill>
          <a:ln w="76200">
            <a:solidFill>
              <a:srgbClr val="009CB4"/>
            </a:solidFill>
          </a:ln>
        </p:spPr>
      </p:pic>
    </p:spTree>
    <p:extLst>
      <p:ext uri="{BB962C8B-B14F-4D97-AF65-F5344CB8AC3E}">
        <p14:creationId xmlns:p14="http://schemas.microsoft.com/office/powerpoint/2010/main" val="245169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17500" y="2896458"/>
            <a:ext cx="5346700" cy="1200329"/>
          </a:xfrm>
        </p:spPr>
        <p:txBody>
          <a:bodyPr/>
          <a:lstStyle/>
          <a:p>
            <a:pPr algn="ctr"/>
            <a:r>
              <a:rPr lang="nl-NL" dirty="0"/>
              <a:t>Resultaten Interviews</a:t>
            </a:r>
          </a:p>
        </p:txBody>
      </p:sp>
      <p:pic>
        <p:nvPicPr>
          <p:cNvPr id="7170" name="Picture 2" descr="Resultaten onderzoek: effect afschaffing verhuurderheffing - Finance Ideas"/>
          <p:cNvPicPr>
            <a:picLocks noGrp="1" noChangeAspect="1" noChangeArrowheads="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r>
              <a:rPr lang="nl-NL"/>
              <a:t>27 juni 2024</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0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Interviews met 15 cliënten en 4 PGAP coaches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273791"/>
            <a:ext cx="6343215" cy="3902287"/>
          </a:xfrm>
          <a:prstGeom prst="rect">
            <a:avLst/>
          </a:prstGeom>
        </p:spPr>
        <p:txBody>
          <a:bodyPr wrap="square">
            <a:spAutoFit/>
          </a:bodyPr>
          <a:lstStyle/>
          <a:p>
            <a:pPr marL="228600" indent="-228600">
              <a:lnSpc>
                <a:spcPct val="125000"/>
              </a:lnSpc>
              <a:buFont typeface="Arial" panose="020B0604020202020204" pitchFamily="34" charset="0"/>
              <a:buChar char="•"/>
            </a:pPr>
            <a:r>
              <a:rPr lang="nl-NL" sz="2000" dirty="0">
                <a:solidFill>
                  <a:prstClr val="black"/>
                </a:solidFill>
              </a:rPr>
              <a:t>Vragen gebaseerd op de acht haalbaarheidsdomeinen van Bowen: acceptatie, behoefte, implementatie, praktische uitvoerbaarheid, aanpassing, integratie, uitbreiding en effectiviteit.</a:t>
            </a:r>
          </a:p>
          <a:p>
            <a:pPr marL="228600" lvl="0" indent="-2286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r>
              <a:rPr lang="nl-NL" sz="2000" dirty="0">
                <a:solidFill>
                  <a:prstClr val="black"/>
                </a:solidFill>
              </a:rPr>
              <a:t>Via Zoom</a:t>
            </a:r>
          </a:p>
          <a:p>
            <a:pPr marL="228600" lvl="0" indent="-2286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a:p>
            <a:pPr marL="228600" lvl="0" indent="-228600">
              <a:lnSpc>
                <a:spcPct val="125000"/>
              </a:lnSpc>
              <a:buFont typeface="Arial" panose="020B0604020202020204" pitchFamily="34" charset="0"/>
              <a:buChar char="•"/>
            </a:pPr>
            <a:endParaRPr lang="nl-NL" sz="2000" dirty="0">
              <a:solidFill>
                <a:prstClr val="black"/>
              </a:solidFill>
            </a:endParaRPr>
          </a:p>
        </p:txBody>
      </p:sp>
      <p:sp>
        <p:nvSpPr>
          <p:cNvPr id="3" name="Tijdelijke aanduiding voor voettekst 2"/>
          <p:cNvSpPr>
            <a:spLocks noGrp="1"/>
          </p:cNvSpPr>
          <p:nvPr>
            <p:ph type="ftr" sz="quarter" idx="11"/>
          </p:nvPr>
        </p:nvSpPr>
        <p:spPr/>
        <p:txBody>
          <a:bodyPr/>
          <a:lstStyle/>
          <a:p>
            <a:r>
              <a:rPr lang="nl-NL"/>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terview Afbeeldingen - Gratis downloaden op Freepi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45509" y="2837332"/>
            <a:ext cx="4954427" cy="309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1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cliënten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273791"/>
            <a:ext cx="6343215" cy="3554819"/>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Tevreden over werkboek</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Tevreden over PGAP coaches</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7" name="Bijschrift met afgeronde rechthoek 6"/>
          <p:cNvSpPr/>
          <p:nvPr/>
        </p:nvSpPr>
        <p:spPr>
          <a:xfrm>
            <a:off x="5289616" y="2413050"/>
            <a:ext cx="6424055" cy="113868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Trebuchet MS"/>
                <a:ea typeface="+mn-ea"/>
                <a:cs typeface="+mn-cs"/>
              </a:rPr>
              <a:t>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Eigenlijk ben ik begonnen met het hele boek lezen toen ik het kreeg, want ik vond het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leest makkelijk</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het is heel </a:t>
            </a:r>
            <a:r>
              <a:rPr kumimoji="0" lang="nl-NL" sz="1600" b="0" i="1" u="sng" strike="noStrike" kern="1200" cap="none" spc="0" normalizeH="0" baseline="0" noProof="0" dirty="0">
                <a:ln>
                  <a:noFill/>
                </a:ln>
                <a:solidFill>
                  <a:prstClr val="black"/>
                </a:solidFill>
                <a:effectLst/>
                <a:uLnTx/>
                <a:uFillTx/>
                <a:latin typeface="Trebuchet MS"/>
                <a:ea typeface="+mn-ea"/>
                <a:cs typeface="+mn-cs"/>
              </a:rPr>
              <a:t>toegankelijk</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vind ik.  </a:t>
            </a: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Bijschrift met afgeronde rechthoek 11"/>
          <p:cNvSpPr/>
          <p:nvPr/>
        </p:nvSpPr>
        <p:spPr>
          <a:xfrm>
            <a:off x="4952490" y="4104253"/>
            <a:ext cx="6462436" cy="179632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Maar, ik vond uiteindelijk de </a:t>
            </a:r>
            <a:r>
              <a:rPr kumimoji="0" lang="nl-NL" sz="1600" b="0" i="1" u="sng" strike="noStrike" kern="1200" cap="none" spc="0" normalizeH="0" baseline="0" noProof="0" dirty="0">
                <a:ln>
                  <a:noFill/>
                </a:ln>
                <a:solidFill>
                  <a:prstClr val="black"/>
                </a:solidFill>
                <a:effectLst/>
                <a:uLnTx/>
                <a:uFillTx/>
                <a:latin typeface="Trebuchet MS"/>
                <a:ea typeface="+mn-ea"/>
                <a:cs typeface="+mn-cs"/>
              </a:rPr>
              <a:t>combinatie van de coach, zeg maar, en het werkboek en de onderwerpen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en de manier ook, zeg maar nou ja, waarop het geheel dan uiteindelijk in mekaar zit, dat ik er </a:t>
            </a:r>
            <a:r>
              <a:rPr kumimoji="0" lang="nl-NL" sz="1600" b="0" i="1" u="sng" strike="noStrike" kern="1200" cap="none" spc="0" normalizeH="0" baseline="0" noProof="0" dirty="0">
                <a:ln>
                  <a:noFill/>
                </a:ln>
                <a:solidFill>
                  <a:prstClr val="black"/>
                </a:solidFill>
                <a:effectLst/>
                <a:uLnTx/>
                <a:uFillTx/>
                <a:latin typeface="Trebuchet MS"/>
                <a:ea typeface="+mn-ea"/>
                <a:cs typeface="+mn-cs"/>
              </a:rPr>
              <a:t>meer aan heb dan dat ik heb als ik bij de psycholoog loop</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met dit traject.</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86349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Wie zitten er in de zaal?</a:t>
            </a:r>
          </a:p>
        </p:txBody>
      </p:sp>
      <p:pic>
        <p:nvPicPr>
          <p:cNvPr id="8194" name="Picture 2" descr="Gratis vectors en illustraties met Groep mensen Downloaden | Freepik"/>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69541" y="2425655"/>
            <a:ext cx="3531738" cy="353173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rot="20103115">
            <a:off x="807256" y="2776448"/>
            <a:ext cx="2603976" cy="523220"/>
          </a:xfrm>
          <a:prstGeom prst="rect">
            <a:avLst/>
          </a:prstGeom>
          <a:noFill/>
        </p:spPr>
        <p:txBody>
          <a:bodyPr wrap="square" rtlCol="0">
            <a:spAutoFit/>
          </a:bodyPr>
          <a:lstStyle/>
          <a:p>
            <a:r>
              <a:rPr lang="nl-NL" sz="2800" dirty="0"/>
              <a:t>Bedrijfsartsen</a:t>
            </a:r>
          </a:p>
        </p:txBody>
      </p:sp>
      <p:sp>
        <p:nvSpPr>
          <p:cNvPr id="6" name="Tekstvak 5"/>
          <p:cNvSpPr txBox="1"/>
          <p:nvPr/>
        </p:nvSpPr>
        <p:spPr>
          <a:xfrm rot="369631">
            <a:off x="9091942" y="2267916"/>
            <a:ext cx="2377213" cy="523220"/>
          </a:xfrm>
          <a:prstGeom prst="rect">
            <a:avLst/>
          </a:prstGeom>
          <a:noFill/>
        </p:spPr>
        <p:txBody>
          <a:bodyPr wrap="square" rtlCol="0">
            <a:spAutoFit/>
          </a:bodyPr>
          <a:lstStyle/>
          <a:p>
            <a:r>
              <a:rPr lang="nl-NL" sz="2800" dirty="0"/>
              <a:t>Onderzoekers</a:t>
            </a:r>
          </a:p>
        </p:txBody>
      </p:sp>
      <p:sp>
        <p:nvSpPr>
          <p:cNvPr id="7" name="Tekstvak 6"/>
          <p:cNvSpPr txBox="1"/>
          <p:nvPr/>
        </p:nvSpPr>
        <p:spPr>
          <a:xfrm rot="19609685">
            <a:off x="9074680" y="4826802"/>
            <a:ext cx="1708220" cy="523220"/>
          </a:xfrm>
          <a:prstGeom prst="rect">
            <a:avLst/>
          </a:prstGeom>
          <a:noFill/>
        </p:spPr>
        <p:txBody>
          <a:bodyPr wrap="square" rtlCol="0">
            <a:spAutoFit/>
          </a:bodyPr>
          <a:lstStyle/>
          <a:p>
            <a:r>
              <a:rPr lang="nl-NL" sz="2800" dirty="0"/>
              <a:t>POB-</a:t>
            </a:r>
            <a:r>
              <a:rPr lang="nl-NL" sz="2800" dirty="0" err="1"/>
              <a:t>ers</a:t>
            </a:r>
            <a:endParaRPr lang="nl-NL" sz="2800" dirty="0"/>
          </a:p>
        </p:txBody>
      </p:sp>
      <p:sp>
        <p:nvSpPr>
          <p:cNvPr id="8" name="Tekstvak 7"/>
          <p:cNvSpPr txBox="1"/>
          <p:nvPr/>
        </p:nvSpPr>
        <p:spPr>
          <a:xfrm rot="1171824">
            <a:off x="1276419" y="4535885"/>
            <a:ext cx="2984361" cy="954107"/>
          </a:xfrm>
          <a:prstGeom prst="rect">
            <a:avLst/>
          </a:prstGeom>
          <a:noFill/>
        </p:spPr>
        <p:txBody>
          <a:bodyPr wrap="square" rtlCol="0">
            <a:spAutoFit/>
          </a:bodyPr>
          <a:lstStyle/>
          <a:p>
            <a:pPr algn="ctr"/>
            <a:r>
              <a:rPr lang="nl-NL" sz="2800" dirty="0"/>
              <a:t>Andere geïnteresseerden</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jdelijke aanduiding voor voettekst 8"/>
          <p:cNvSpPr>
            <a:spLocks noGrp="1"/>
          </p:cNvSpPr>
          <p:nvPr>
            <p:ph type="ftr" sz="quarter" idx="11"/>
          </p:nvPr>
        </p:nvSpPr>
        <p:spPr/>
        <p:txBody>
          <a:bodyPr/>
          <a:lstStyle/>
          <a:p>
            <a:r>
              <a:rPr lang="nl-NL"/>
              <a:t>27 juni 2024</a:t>
            </a:r>
          </a:p>
        </p:txBody>
      </p:sp>
      <p:pic>
        <p:nvPicPr>
          <p:cNvPr id="15"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cliënten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273791"/>
            <a:ext cx="6343215" cy="3554819"/>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Praktische tips</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Beter plannen thuis en op werk</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7" name="Bijschrift met afgeronde rechthoek 6"/>
          <p:cNvSpPr/>
          <p:nvPr/>
        </p:nvSpPr>
        <p:spPr>
          <a:xfrm>
            <a:off x="5358628" y="2490749"/>
            <a:ext cx="6424055" cy="113868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Ik vond het echt super prettig dat je gewoon ja uit elke sessie wel wat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praktische dingen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haalt die je, ja, meteen kan toepassen. Dat vond ik heel fijn eraan</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Bijschrift met afgeronde rechthoek 11"/>
          <p:cNvSpPr/>
          <p:nvPr/>
        </p:nvSpPr>
        <p:spPr>
          <a:xfrm>
            <a:off x="4952490" y="4323618"/>
            <a:ext cx="6462436" cy="171862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sng" strike="noStrike" kern="1200" cap="none" spc="0" normalizeH="0" baseline="0" noProof="0" dirty="0">
                <a:ln>
                  <a:noFill/>
                </a:ln>
                <a:solidFill>
                  <a:prstClr val="black"/>
                </a:solidFill>
                <a:effectLst/>
                <a:uLnTx/>
                <a:uFillTx/>
                <a:latin typeface="Trebuchet MS"/>
                <a:ea typeface="+mn-ea"/>
                <a:cs typeface="+mn-cs"/>
              </a:rPr>
              <a:t>Nu ook op mijn werk, maak ik eerst een planning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voordat ik ga starten, omdat ik anders denk oh ik heb dit te doen en dat te doen en dan kan ik het in mijn hoofd allemaal niet meer een plekje geven. En nu begin ik gewoon eerst met mijn agenda op mijn werk.</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2608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cliënten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273791"/>
            <a:ext cx="6343215" cy="3554819"/>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PGAP gaf structuur in dagen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Activiteiten kleiner maken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8" name="Bijschrift met afgeronde rechthoek 7"/>
          <p:cNvSpPr/>
          <p:nvPr/>
        </p:nvSpPr>
        <p:spPr>
          <a:xfrm>
            <a:off x="5520906" y="2273791"/>
            <a:ext cx="6228272" cy="1708542"/>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Trebuchet MS"/>
                <a:ea typeface="+mn-ea"/>
                <a:cs typeface="+mn-cs"/>
              </a:rPr>
              <a: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Het gaf ook gewoon structuur,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wat prettig is als je natuurlijk toch uitgevallen bent. Ja, ik heb wel kleine kinderen, dus dat zorgt wel dat je een bepaalde structuur houdt maar toch zijn je dagen wel anders en ik vond met dit bracht je toch ook wel weer wat meer structuur nog in je dagen.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Bijschrift met afgeronde rechthoek 10"/>
          <p:cNvSpPr/>
          <p:nvPr/>
        </p:nvSpPr>
        <p:spPr>
          <a:xfrm>
            <a:off x="4364966" y="4409023"/>
            <a:ext cx="7694763" cy="1629468"/>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  Dat heb ik ook echt gemerkt,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dat door bepaalde dingen gewoon heel klein weer op te pakken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dat je denkt: O, eigenlijk ook gewoon weer leuk om te doen. En dan motiveert het ook weer om een volgende stap te zetten. Dus ik merk dat ik gewoon, dat uitgangspunt om dingen klein te maken. Zeg maar, nu ik tegen dingen op zie,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dat die gedachte me weer heel erg helpt</a:t>
            </a:r>
            <a:endParaRPr kumimoji="0" lang="nl-NL" sz="1800" b="0" i="0" u="sng"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9778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cliënten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4" y="2273791"/>
            <a:ext cx="4560770" cy="3554819"/>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Stok achter de deur</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PGAP zorgde voor toename van deelname aan activiteiten waaronder werk</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11" name="Bijschrift met afgeronde rechthoek 10"/>
          <p:cNvSpPr/>
          <p:nvPr/>
        </p:nvSpPr>
        <p:spPr>
          <a:xfrm>
            <a:off x="5548408" y="2362986"/>
            <a:ext cx="6424055" cy="161934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De PGAP coach dwong je eigenlijk om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dingen te doen en dingen te vertellen, dingen te accepteren, dingen te plannen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En ja, daar had ik eigenlijk nooit mee te maken gehad. Maar dat heeft me wel </a:t>
            </a:r>
            <a:r>
              <a:rPr kumimoji="0" lang="nl-NL" sz="1600" b="0" i="1" u="sng" strike="noStrike" kern="1200" cap="none" spc="0" normalizeH="0" baseline="0" noProof="0" dirty="0">
                <a:ln>
                  <a:noFill/>
                </a:ln>
                <a:solidFill>
                  <a:prstClr val="black"/>
                </a:solidFill>
                <a:effectLst/>
                <a:uLnTx/>
                <a:uFillTx/>
                <a:latin typeface="Trebuchet MS"/>
                <a:ea typeface="+mn-ea"/>
                <a:cs typeface="+mn-cs"/>
              </a:rPr>
              <a:t>op goede koers gezet</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Daar ben ik haar wel dankbaar voor.</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Bijschrift met afgeronde rechthoek 9"/>
          <p:cNvSpPr/>
          <p:nvPr/>
        </p:nvSpPr>
        <p:spPr>
          <a:xfrm>
            <a:off x="5548408" y="4520242"/>
            <a:ext cx="6424055" cy="1404729"/>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 Ik ben bijvoorbeeld ook weer begonnen met de </a:t>
            </a:r>
            <a:r>
              <a:rPr kumimoji="0" lang="nl-NL" sz="1600" b="0" i="1" u="sng" strike="noStrike" kern="1200" cap="none" spc="0" normalizeH="0" baseline="0" noProof="0" dirty="0">
                <a:ln>
                  <a:noFill/>
                </a:ln>
                <a:solidFill>
                  <a:prstClr val="black"/>
                </a:solidFill>
                <a:effectLst/>
                <a:uLnTx/>
                <a:uFillTx/>
                <a:latin typeface="Trebuchet MS"/>
                <a:ea typeface="+mn-ea"/>
                <a:cs typeface="+mn-cs"/>
              </a:rPr>
              <a:t>muziekvereniging</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en tijdens die coaching hè, </a:t>
            </a:r>
            <a:r>
              <a:rPr kumimoji="0" lang="nl-NL" sz="1600" b="0" i="1" u="sng" strike="noStrike" kern="1200" cap="none" spc="0" normalizeH="0" baseline="0" noProof="0" dirty="0">
                <a:ln>
                  <a:noFill/>
                </a:ln>
                <a:solidFill>
                  <a:prstClr val="black"/>
                </a:solidFill>
                <a:effectLst/>
                <a:uLnTx/>
                <a:uFillTx/>
                <a:latin typeface="Trebuchet MS"/>
                <a:ea typeface="+mn-ea"/>
                <a:cs typeface="+mn-cs"/>
              </a:rPr>
              <a:t>heb ik mijn werk natuurlijk ook weer verder opgebouwd</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Dus dat was daar heel erg helpend in.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303116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cliënten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273791"/>
            <a:ext cx="4967835" cy="3939540"/>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Verschillende meningen over volledig online aanbieden PGAP</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Verschillende meningen over wanneer PGAP ingezet moet worden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pic>
        <p:nvPicPr>
          <p:cNvPr id="9"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8" name="Bijschrift met afgeronde rechthoek 7"/>
          <p:cNvSpPr/>
          <p:nvPr/>
        </p:nvSpPr>
        <p:spPr>
          <a:xfrm>
            <a:off x="5548408" y="2362986"/>
            <a:ext cx="6424055" cy="161934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Maar ja, dus dan, ik denk dat er meerwaarde zou hebben als je </a:t>
            </a:r>
            <a:r>
              <a:rPr kumimoji="0" lang="nl-NL" sz="1600" b="0" i="1" u="sng" strike="noStrike" kern="1200" cap="none" spc="0" normalizeH="0" baseline="0" noProof="0" dirty="0">
                <a:ln>
                  <a:noFill/>
                </a:ln>
                <a:solidFill>
                  <a:prstClr val="black"/>
                </a:solidFill>
                <a:effectLst/>
                <a:uLnTx/>
                <a:uFillTx/>
                <a:latin typeface="Trebuchet MS"/>
                <a:ea typeface="+mn-ea"/>
                <a:cs typeface="+mn-cs"/>
              </a:rPr>
              <a:t>mensen zou kunnen laten kiezen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wil je het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online</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Er zijn genoeg mensen waarschijnlijk die het prima vinden, of wil je het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live</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Bijschrift met afgeronde rechthoek 10"/>
          <p:cNvSpPr/>
          <p:nvPr/>
        </p:nvSpPr>
        <p:spPr>
          <a:xfrm>
            <a:off x="5548407" y="4394819"/>
            <a:ext cx="6424055" cy="161934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sng" strike="noStrike" kern="1200" cap="none" spc="0" normalizeH="0" baseline="0" noProof="0" dirty="0">
                <a:ln>
                  <a:noFill/>
                </a:ln>
                <a:solidFill>
                  <a:prstClr val="black"/>
                </a:solidFill>
                <a:effectLst/>
                <a:uLnTx/>
                <a:uFillTx/>
                <a:latin typeface="Trebuchet MS"/>
                <a:ea typeface="+mn-ea"/>
                <a:cs typeface="+mn-cs"/>
              </a:rPr>
              <a:t>Voor het re-integreren in werk zou ik dan misschien later gestart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moeten zijn, misschien, maar aan de andere kant heeft het me juist bij die, toen het me heel slecht ging, geholpen, zeg maar. Ook om een beetje uit die put te komen, denk ik wel toch ja.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76675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coaches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466389"/>
            <a:ext cx="4647035" cy="4324261"/>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Alle coaches hebben de webinars en workshops gevolgd en waren in één keer geslaagd voor examen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Inhoud was passen bij het werk van de POB-er</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POB-er is de juiste persoon om PGAP aan te bieden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8" name="Picture 2" descr="PGAPWorks - Homep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63141" y="65401"/>
            <a:ext cx="1066106" cy="75659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sp>
        <p:nvSpPr>
          <p:cNvPr id="10" name="Bijschrift met afgeronde rechthoek 9"/>
          <p:cNvSpPr/>
          <p:nvPr/>
        </p:nvSpPr>
        <p:spPr>
          <a:xfrm>
            <a:off x="5548408" y="2362986"/>
            <a:ext cx="6424055" cy="1777693"/>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Wat we hebben gehad in die webinars was gewoon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heel uitgebreid</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en die video's waren gewoon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heel praktisch</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Dat was gewoon heel sprekend en lijkt ook heel erg, lijkt ook heel erg op de praktijk van de POB in de spreekuren zelf.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Dus dat sloot wat mij betreft naadloos aan op ja, op de praktijk</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Bijschrift met afgeronde rechthoek 10"/>
          <p:cNvSpPr/>
          <p:nvPr/>
        </p:nvSpPr>
        <p:spPr>
          <a:xfrm>
            <a:off x="5548407" y="4628519"/>
            <a:ext cx="6424055" cy="1348935"/>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 PGAP juist in die zin en een </a:t>
            </a:r>
            <a:r>
              <a:rPr kumimoji="0" lang="nl-NL" sz="1600" b="0" i="1" u="none" strike="noStrike" kern="1200" cap="none" spc="0" normalizeH="0" baseline="0" noProof="0" dirty="0" err="1">
                <a:ln>
                  <a:noFill/>
                </a:ln>
                <a:solidFill>
                  <a:prstClr val="black"/>
                </a:solidFill>
                <a:effectLst/>
                <a:uLnTx/>
                <a:uFillTx/>
                <a:latin typeface="Trebuchet MS"/>
                <a:ea typeface="+mn-ea"/>
                <a:cs typeface="+mn-cs"/>
              </a:rPr>
              <a:t>een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mooi </a:t>
            </a:r>
            <a:r>
              <a:rPr kumimoji="0" lang="nl-NL" sz="1600" b="0" i="1" u="none" strike="noStrike" kern="1200" cap="none" spc="0" normalizeH="0" baseline="0" noProof="0" dirty="0" err="1">
                <a:ln>
                  <a:noFill/>
                </a:ln>
                <a:solidFill>
                  <a:prstClr val="black"/>
                </a:solidFill>
                <a:effectLst/>
                <a:uLnTx/>
                <a:uFillTx/>
                <a:latin typeface="Trebuchet MS"/>
                <a:ea typeface="+mn-ea"/>
                <a:cs typeface="+mn-cs"/>
              </a:rPr>
              <a:t>mooi</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verlengstuk of een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mooie aanvulling op het POB schap</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Dus </a:t>
            </a:r>
            <a:r>
              <a:rPr kumimoji="0" lang="nl-NL" sz="1600" b="0" i="1" u="none" strike="noStrike" kern="1200" cap="none" spc="0" normalizeH="0" baseline="0" noProof="0" dirty="0" err="1">
                <a:ln>
                  <a:noFill/>
                </a:ln>
                <a:solidFill>
                  <a:prstClr val="black"/>
                </a:solidFill>
                <a:effectLst/>
                <a:uLnTx/>
                <a:uFillTx/>
                <a:latin typeface="Trebuchet MS"/>
                <a:ea typeface="+mn-ea"/>
                <a:cs typeface="+mn-cs"/>
              </a:rPr>
              <a:t>dus</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ja, ik denk dat de </a:t>
            </a:r>
            <a:r>
              <a:rPr kumimoji="0" lang="nl-NL" sz="1600" b="0" i="1" u="none" strike="noStrike" kern="1200" cap="none" spc="0" normalizeH="0" baseline="0" noProof="0" dirty="0" err="1">
                <a:ln>
                  <a:noFill/>
                </a:ln>
                <a:solidFill>
                  <a:prstClr val="black"/>
                </a:solidFill>
                <a:effectLst/>
                <a:uLnTx/>
                <a:uFillTx/>
                <a:latin typeface="Trebuchet MS"/>
                <a:ea typeface="+mn-ea"/>
                <a:cs typeface="+mn-cs"/>
              </a:rPr>
              <a:t>POB'er</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een </a:t>
            </a:r>
            <a:r>
              <a:rPr kumimoji="0" lang="nl-NL" sz="1600" b="0" i="1" u="none" strike="noStrike" kern="1200" cap="none" spc="0" normalizeH="0" baseline="0" noProof="0" dirty="0" err="1">
                <a:ln>
                  <a:noFill/>
                </a:ln>
                <a:solidFill>
                  <a:prstClr val="black"/>
                </a:solidFill>
                <a:effectLst/>
                <a:uLnTx/>
                <a:uFillTx/>
                <a:latin typeface="Trebuchet MS"/>
                <a:ea typeface="+mn-ea"/>
                <a:cs typeface="+mn-cs"/>
              </a:rPr>
              <a:t>een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goed persoon daarvoor is.</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1544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coaches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466389"/>
            <a:ext cx="5112861" cy="4324261"/>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Werving van deelnemers lastig:</a:t>
            </a:r>
          </a:p>
          <a:p>
            <a:pPr marL="685800" marR="0" lvl="1"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Professionals te druk om te werven</a:t>
            </a:r>
          </a:p>
          <a:p>
            <a:pPr marL="685800" marR="0" lvl="1"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Werving op een te kleine schaal</a:t>
            </a:r>
          </a:p>
          <a:p>
            <a:pPr marL="685800" marR="0" lvl="1"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Werving lastig als je PGAP nog niet hebt aangeboden</a:t>
            </a:r>
          </a:p>
          <a:p>
            <a:pPr marL="685800" marR="0" lvl="1"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Cliënten druk met behandelingen</a:t>
            </a:r>
          </a:p>
          <a:p>
            <a:pPr marL="685800" marR="0" lvl="1"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Cliënten ervaren deelnemen als druk om terug te keren</a:t>
            </a:r>
          </a:p>
          <a:p>
            <a:pPr marL="685800" marR="0" lvl="1"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8" name="Picture 2" descr="PGAPWorks - Homep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63141" y="65401"/>
            <a:ext cx="1066106" cy="75659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sp>
        <p:nvSpPr>
          <p:cNvPr id="10" name="Bijschrift met afgeronde rechthoek 9"/>
          <p:cNvSpPr/>
          <p:nvPr/>
        </p:nvSpPr>
        <p:spPr>
          <a:xfrm>
            <a:off x="6135004" y="3889924"/>
            <a:ext cx="5700437" cy="1777693"/>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Ik heb wel geregeld </a:t>
            </a:r>
            <a:r>
              <a:rPr kumimoji="0" lang="nl-NL" sz="1600" b="0" i="1" u="sng" strike="noStrike" kern="1200" cap="none" spc="0" normalizeH="0" baseline="0" noProof="0" dirty="0">
                <a:ln>
                  <a:noFill/>
                </a:ln>
                <a:solidFill>
                  <a:prstClr val="black"/>
                </a:solidFill>
                <a:effectLst/>
                <a:uLnTx/>
                <a:uFillTx/>
                <a:latin typeface="Trebuchet MS"/>
                <a:ea typeface="+mn-ea"/>
                <a:cs typeface="+mn-cs"/>
              </a:rPr>
              <a:t>PGAP aangeboden aan mensen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en ook wel meegenomen in de consulten... En maar dan was ook wel vaak het commentaar of de feedback van nou, ja, weet je, het kan best helpen, maar </a:t>
            </a:r>
            <a:r>
              <a:rPr kumimoji="0" lang="nl-NL" sz="1600" b="0" i="1" u="sng" strike="noStrike" kern="1200" cap="none" spc="0" normalizeH="0" baseline="0" noProof="0" dirty="0">
                <a:ln>
                  <a:noFill/>
                </a:ln>
                <a:solidFill>
                  <a:prstClr val="black"/>
                </a:solidFill>
                <a:effectLst/>
                <a:uLnTx/>
                <a:uFillTx/>
                <a:latin typeface="Trebuchet MS"/>
                <a:ea typeface="+mn-ea"/>
                <a:cs typeface="+mn-cs"/>
              </a:rPr>
              <a:t>ik heb het gewoon al te druk met andere behandelingen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Bijschrift met afgeronde rechthoek 8"/>
          <p:cNvSpPr/>
          <p:nvPr/>
        </p:nvSpPr>
        <p:spPr>
          <a:xfrm>
            <a:off x="5824060" y="2245528"/>
            <a:ext cx="6086373" cy="1207680"/>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ik denk ook echt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actief tijd vrijmaken in de agenda's</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van de professionals </a:t>
            </a:r>
            <a:r>
              <a:rPr kumimoji="0" lang="nl-NL" sz="1600" b="0" i="1" u="sng" strike="noStrike" kern="1200" cap="none" spc="0" normalizeH="0" baseline="0" noProof="0" dirty="0">
                <a:ln>
                  <a:noFill/>
                </a:ln>
                <a:solidFill>
                  <a:prstClr val="black"/>
                </a:solidFill>
                <a:effectLst/>
                <a:uLnTx/>
                <a:uFillTx/>
                <a:latin typeface="Trebuchet MS"/>
                <a:ea typeface="+mn-ea"/>
                <a:cs typeface="+mn-cs"/>
              </a:rPr>
              <a:t>om te werven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dus bij wijze van spreken. Misschien had ik dat ook moeten doen.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26884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coaches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466389"/>
            <a:ext cx="5319895" cy="5093702"/>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PGAP kan helpen bij belemmerende gedachtes</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PGAP kan helpen om activiteiten op te pakken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8" name="Picture 2" descr="PGAPWorks - Homep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63141" y="65401"/>
            <a:ext cx="1066106" cy="75659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27 juni 2024</a:t>
            </a:r>
          </a:p>
        </p:txBody>
      </p:sp>
      <p:sp>
        <p:nvSpPr>
          <p:cNvPr id="9" name="Bijschrift met afgeronde rechthoek 8"/>
          <p:cNvSpPr/>
          <p:nvPr/>
        </p:nvSpPr>
        <p:spPr>
          <a:xfrm>
            <a:off x="5567762" y="4280370"/>
            <a:ext cx="6267680" cy="1674290"/>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Door ze in een vroeg stadium al doelen te laten formuleren en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doelen die zij willen behalen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Dat is de beste manier. Niet iets wat ik wil of wat ze, wat de werkgever wil. Zij willen dat zelf behalen en daar gaan ze dus mee aan de slag en dan komen ze erachter.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Door het goed te plannen kunnen ze ook veel meer. </a:t>
            </a:r>
            <a:endParaRPr kumimoji="0" lang="nl-NL" sz="1800" b="0" i="0" u="sng" strike="noStrike" kern="1200" cap="none" spc="0" normalizeH="0" baseline="0" noProof="0" dirty="0">
              <a:ln>
                <a:noFill/>
              </a:ln>
              <a:solidFill>
                <a:prstClr val="black"/>
              </a:solidFill>
              <a:effectLst/>
              <a:uLnTx/>
              <a:uFillTx/>
              <a:latin typeface="Trebuchet MS"/>
              <a:ea typeface="+mn-ea"/>
              <a:cs typeface="+mn-cs"/>
            </a:endParaRPr>
          </a:p>
        </p:txBody>
      </p:sp>
      <p:sp>
        <p:nvSpPr>
          <p:cNvPr id="10" name="Bijschrift met afgeronde rechthoek 9"/>
          <p:cNvSpPr/>
          <p:nvPr/>
        </p:nvSpPr>
        <p:spPr>
          <a:xfrm>
            <a:off x="5421773" y="2370389"/>
            <a:ext cx="6413669" cy="1421563"/>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Niet alleen zozeer op het mentale stuk, hè dat mensen zeg maar mentaal qua klachten, maar meer ook</a:t>
            </a:r>
            <a:r>
              <a:rPr kumimoji="0" lang="nl-NL" sz="1600" b="0" i="1" u="sng" strike="noStrike" kern="1200" cap="none" spc="0" normalizeH="0" baseline="0" noProof="0" dirty="0">
                <a:ln>
                  <a:noFill/>
                </a:ln>
                <a:solidFill>
                  <a:prstClr val="black"/>
                </a:solidFill>
                <a:effectLst/>
                <a:uLnTx/>
                <a:uFillTx/>
                <a:latin typeface="Trebuchet MS"/>
                <a:ea typeface="+mn-ea"/>
                <a:cs typeface="+mn-cs"/>
              </a:rPr>
              <a:t> dat zelfvertrouwen toenam</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dat mensen met </a:t>
            </a:r>
            <a:r>
              <a:rPr kumimoji="0" lang="nl-NL" sz="1600" b="0" i="1" u="sng" strike="noStrike" kern="1200" cap="none" spc="0" normalizeH="0" baseline="0" noProof="0" dirty="0">
                <a:ln>
                  <a:noFill/>
                </a:ln>
                <a:solidFill>
                  <a:prstClr val="black"/>
                </a:solidFill>
                <a:effectLst/>
                <a:uLnTx/>
                <a:uFillTx/>
                <a:latin typeface="Trebuchet MS"/>
                <a:ea typeface="+mn-ea"/>
                <a:cs typeface="+mn-cs"/>
              </a:rPr>
              <a:t>minder angst</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dingen aandurfden, met minder angst dingen durven doen.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01883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coaches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466389"/>
            <a:ext cx="4733299" cy="3939540"/>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Niet bij alle cliënten ging het goed</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Soms twijfel of het zorgt voor snellere terugkeer</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8" name="Picture 2" descr="PGAPWorks - Homep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63141" y="65401"/>
            <a:ext cx="1066106" cy="75659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27 juni 2024</a:t>
            </a:r>
          </a:p>
        </p:txBody>
      </p:sp>
      <p:sp>
        <p:nvSpPr>
          <p:cNvPr id="10" name="Bijschrift met afgeronde rechthoek 9"/>
          <p:cNvSpPr/>
          <p:nvPr/>
        </p:nvSpPr>
        <p:spPr>
          <a:xfrm>
            <a:off x="5137866" y="4696106"/>
            <a:ext cx="6453066" cy="1154142"/>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 Ik heb bij een paar, twee jongeren, is het inderdaad </a:t>
            </a:r>
            <a:r>
              <a:rPr kumimoji="0" lang="nl-NL" sz="1600" b="0" i="1" u="sng" strike="noStrike" kern="1200" cap="none" spc="0" normalizeH="0" baseline="0" noProof="0" dirty="0">
                <a:ln>
                  <a:noFill/>
                </a:ln>
                <a:solidFill>
                  <a:prstClr val="black"/>
                </a:solidFill>
                <a:effectLst/>
                <a:uLnTx/>
                <a:uFillTx/>
                <a:latin typeface="Trebuchet MS"/>
                <a:ea typeface="+mn-ea"/>
                <a:cs typeface="+mn-cs"/>
              </a:rPr>
              <a:t>wel sneller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gegaan, maar</a:t>
            </a:r>
            <a:r>
              <a:rPr kumimoji="0" lang="nl-NL" sz="1600" b="0" i="1" u="sng" strike="noStrike" kern="1200" cap="none" spc="0" normalizeH="0" baseline="0" noProof="0" dirty="0">
                <a:ln>
                  <a:noFill/>
                </a:ln>
                <a:solidFill>
                  <a:prstClr val="black"/>
                </a:solidFill>
                <a:effectLst/>
                <a:uLnTx/>
                <a:uFillTx/>
                <a:latin typeface="Trebuchet MS"/>
                <a:ea typeface="+mn-ea"/>
                <a:cs typeface="+mn-cs"/>
              </a:rPr>
              <a:t> bij ook een andere jongen ging het weer niet sneller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en die is na die tijd verder op gaan bouwen.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Bijschrift met afgeronde rechthoek 10"/>
          <p:cNvSpPr/>
          <p:nvPr/>
        </p:nvSpPr>
        <p:spPr>
          <a:xfrm>
            <a:off x="5313872" y="2500641"/>
            <a:ext cx="6453066" cy="1674290"/>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Meneer bleef continue maar vertellen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dat die niet van plannen was</a:t>
            </a:r>
            <a:r>
              <a:rPr kumimoji="0" lang="nl-NL" sz="1600" b="0" i="1" u="none" strike="noStrike" kern="1200" cap="none" spc="0" normalizeH="0" baseline="0" noProof="0" dirty="0">
                <a:ln>
                  <a:noFill/>
                </a:ln>
                <a:solidFill>
                  <a:prstClr val="black"/>
                </a:solidFill>
                <a:effectLst/>
                <a:uLnTx/>
                <a:uFillTx/>
                <a:latin typeface="Trebuchet MS"/>
                <a:ea typeface="+mn-ea"/>
                <a:cs typeface="+mn-cs"/>
              </a:rPr>
              <a:t>....Want dan moest ie altijd iets plannen en dat vond ie vreselijk en dit deed hem eraan helpen herinneren [trauma]. En ik heb ook werkelijk elk gesprek, ik heb drie gesprekken met hem gevoerd, geloof ik, en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bij de derde gaf ik het op. </a:t>
            </a:r>
            <a:endParaRPr kumimoji="0" lang="nl-NL" sz="1800" b="0" i="0" u="sng"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404753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Eerste resultaten interviews - coaches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80573" y="2466389"/>
            <a:ext cx="5501050" cy="3939540"/>
          </a:xfrm>
          <a:prstGeom prst="rect">
            <a:avLst/>
          </a:prstGeom>
        </p:spPr>
        <p:txBody>
          <a:bodyPr wrap="square">
            <a:spAutoFit/>
          </a:bodyPr>
          <a:lstStyle/>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PGAP past bij missie van arbodienst als Zorg van de Zaak</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Trebuchet MS"/>
                <a:ea typeface="+mn-ea"/>
                <a:cs typeface="+mn-cs"/>
              </a:rPr>
              <a:t>Vinden dat Zorg van de Zaak PGAP moet blijven aanbieden</a:t>
            </a: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a:p>
            <a:pPr marL="228600" marR="0" lvl="0" indent="-2286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8" name="Picture 2" descr="PGAPWorks - Homepag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63141" y="65401"/>
            <a:ext cx="1066106" cy="75659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27 juni 2024</a:t>
            </a:r>
          </a:p>
        </p:txBody>
      </p:sp>
      <p:sp>
        <p:nvSpPr>
          <p:cNvPr id="10" name="Bijschrift met afgeronde rechthoek 9"/>
          <p:cNvSpPr/>
          <p:nvPr/>
        </p:nvSpPr>
        <p:spPr>
          <a:xfrm>
            <a:off x="6467087" y="2466389"/>
            <a:ext cx="5192101" cy="1674290"/>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Het is een </a:t>
            </a:r>
            <a:r>
              <a:rPr kumimoji="0" lang="nl-NL" sz="1600" b="0" i="1" u="sng" strike="noStrike" kern="1200" cap="none" spc="0" normalizeH="0" baseline="0" noProof="0" dirty="0">
                <a:ln>
                  <a:noFill/>
                </a:ln>
                <a:solidFill>
                  <a:prstClr val="black"/>
                </a:solidFill>
                <a:effectLst/>
                <a:uLnTx/>
                <a:uFillTx/>
                <a:latin typeface="Trebuchet MS"/>
                <a:ea typeface="+mn-ea"/>
                <a:cs typeface="+mn-cs"/>
              </a:rPr>
              <a:t>hele gestructureerde manier </a:t>
            </a:r>
            <a:r>
              <a:rPr kumimoji="0" lang="nl-NL" sz="1600" b="0" i="1" u="none" strike="noStrike" kern="1200" cap="none" spc="0" normalizeH="0" baseline="0" noProof="0" dirty="0">
                <a:ln>
                  <a:noFill/>
                </a:ln>
                <a:solidFill>
                  <a:prstClr val="black"/>
                </a:solidFill>
                <a:effectLst/>
                <a:uLnTx/>
                <a:uFillTx/>
                <a:latin typeface="Trebuchet MS"/>
                <a:ea typeface="+mn-ea"/>
                <a:cs typeface="+mn-cs"/>
              </a:rPr>
              <a:t>van mensen te begeleiden om </a:t>
            </a:r>
            <a:r>
              <a:rPr kumimoji="0" lang="nl-NL" sz="1600" b="0" i="1" u="sng" strike="noStrike" kern="1200" cap="none" spc="0" normalizeH="0" baseline="0" noProof="0" dirty="0">
                <a:ln>
                  <a:noFill/>
                </a:ln>
                <a:solidFill>
                  <a:prstClr val="black"/>
                </a:solidFill>
                <a:effectLst/>
                <a:uLnTx/>
                <a:uFillTx/>
                <a:latin typeface="Trebuchet MS"/>
                <a:ea typeface="+mn-ea"/>
                <a:cs typeface="+mn-cs"/>
              </a:rPr>
              <a:t>hun leven weer terug te krijgen</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Het is heel duidelijk, het is heel, het is gewoon doelmatig.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Bijschrift met afgeronde rechthoek 10"/>
          <p:cNvSpPr/>
          <p:nvPr/>
        </p:nvSpPr>
        <p:spPr>
          <a:xfrm>
            <a:off x="6255317" y="4650374"/>
            <a:ext cx="5615643" cy="1351247"/>
          </a:xfrm>
          <a:prstGeom prst="wedgeRoundRectCallout">
            <a:avLst/>
          </a:prstGeom>
          <a:noFill/>
          <a:ln>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Trebuchet MS"/>
                <a:ea typeface="+mn-ea"/>
                <a:cs typeface="+mn-cs"/>
              </a:rPr>
              <a:t> Als we willen dat ieder </a:t>
            </a:r>
            <a:r>
              <a:rPr kumimoji="0" lang="nl-NL" sz="1600" b="0" i="1" u="sng" strike="noStrike" kern="1200" cap="none" spc="0" normalizeH="0" baseline="0" noProof="0" dirty="0">
                <a:ln>
                  <a:noFill/>
                </a:ln>
                <a:solidFill>
                  <a:prstClr val="black"/>
                </a:solidFill>
                <a:effectLst/>
                <a:uLnTx/>
                <a:uFillTx/>
                <a:latin typeface="Trebuchet MS"/>
                <a:ea typeface="+mn-ea"/>
                <a:cs typeface="+mn-cs"/>
              </a:rPr>
              <a:t>sterk aan het werk</a:t>
            </a:r>
            <a:r>
              <a:rPr kumimoji="0" lang="nl-NL" sz="1600" b="0" i="1" u="none" strike="noStrike" kern="1200" cap="none" spc="0" normalizeH="0" baseline="0" noProof="0" dirty="0">
                <a:ln>
                  <a:noFill/>
                </a:ln>
                <a:solidFill>
                  <a:prstClr val="black"/>
                </a:solidFill>
                <a:effectLst/>
                <a:uLnTx/>
                <a:uFillTx/>
                <a:latin typeface="Trebuchet MS"/>
                <a:ea typeface="+mn-ea"/>
                <a:cs typeface="+mn-cs"/>
              </a:rPr>
              <a:t> wil gaan, dat lijk het me wel handig dat we dit inzetten. </a:t>
            </a:r>
            <a:endParaRPr kumimoji="0" lang="nl-NL"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118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r>
              <a:rPr lang="nl-NL" dirty="0"/>
              <a:t>Conclusie resultaten interviews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p:cNvSpPr/>
          <p:nvPr/>
        </p:nvSpPr>
        <p:spPr>
          <a:xfrm>
            <a:off x="5723792" y="2083777"/>
            <a:ext cx="369277" cy="2637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voettekst 8"/>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p:cNvSpPr txBox="1"/>
          <p:nvPr/>
        </p:nvSpPr>
        <p:spPr>
          <a:xfrm>
            <a:off x="711199" y="2270458"/>
            <a:ext cx="6932774" cy="5324535"/>
          </a:xfrm>
          <a:prstGeom prst="rect">
            <a:avLst/>
          </a:prstGeom>
          <a:noFill/>
        </p:spPr>
        <p:txBody>
          <a:bodyPr wrap="square" rtlCol="0">
            <a:spAutoFit/>
          </a:bodyPr>
          <a:lstStyle/>
          <a:p>
            <a:pPr marL="342900" indent="-342900">
              <a:buFont typeface="Arial" panose="020B0604020202020204" pitchFamily="34" charset="0"/>
              <a:buChar char="•"/>
            </a:pPr>
            <a:r>
              <a:rPr lang="nl-NL" sz="2000" dirty="0">
                <a:sym typeface="Wingdings" panose="05000000000000000000" pitchFamily="2" charset="2"/>
              </a:rPr>
              <a:t>In deze </a:t>
            </a:r>
            <a:r>
              <a:rPr lang="nl-NL" sz="2000" dirty="0" err="1">
                <a:sym typeface="Wingdings" panose="05000000000000000000" pitchFamily="2" charset="2"/>
              </a:rPr>
              <a:t>powerpoint</a:t>
            </a:r>
            <a:r>
              <a:rPr lang="nl-NL" sz="2000" dirty="0">
                <a:sym typeface="Wingdings" panose="05000000000000000000" pitchFamily="2" charset="2"/>
              </a:rPr>
              <a:t> kunnen we niet alle resultaten delen omdat deze nog niet zijn gepubliceerd, maar het volgende kunnen we wel delen:</a:t>
            </a: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r>
              <a:rPr lang="nl-NL" sz="2000" dirty="0">
                <a:sym typeface="Wingdings" panose="05000000000000000000" pitchFamily="2" charset="2"/>
              </a:rPr>
              <a:t>Zowel cliënten als coaches waren tevreden over PGAP</a:t>
            </a: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r>
              <a:rPr lang="nl-NL" sz="2000" dirty="0">
                <a:sym typeface="Wingdings" panose="05000000000000000000" pitchFamily="2" charset="2"/>
              </a:rPr>
              <a:t>PGAP kan helpen bij belemmerende gedachtes en het oppakken van activiteiten</a:t>
            </a: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r>
              <a:rPr lang="nl-NL" sz="2000" dirty="0">
                <a:sym typeface="Wingdings" panose="05000000000000000000" pitchFamily="2" charset="2"/>
              </a:rPr>
              <a:t>Praktische tips, doelen stellen, plannen, kleine stapjes helpen hierbij</a:t>
            </a: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r>
              <a:rPr lang="nl-NL" sz="2000" dirty="0">
                <a:sym typeface="Wingdings" panose="05000000000000000000" pitchFamily="2" charset="2"/>
              </a:rPr>
              <a:t>Werven van cliënten voor deelname is een uitdaging</a:t>
            </a: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endParaRPr lang="nl-NL" sz="2000" dirty="0">
              <a:sym typeface="Wingdings" panose="05000000000000000000" pitchFamily="2" charset="2"/>
            </a:endParaRPr>
          </a:p>
          <a:p>
            <a:pPr marL="342900" indent="-342900">
              <a:buFont typeface="Arial" panose="020B0604020202020204" pitchFamily="34" charset="0"/>
              <a:buChar char="•"/>
            </a:pPr>
            <a:endParaRPr lang="nl-NL" sz="2000" dirty="0"/>
          </a:p>
        </p:txBody>
      </p:sp>
      <p:pic>
        <p:nvPicPr>
          <p:cNvPr id="5" name="Afbeelding 4"/>
          <p:cNvPicPr>
            <a:picLocks noChangeAspect="1"/>
          </p:cNvPicPr>
          <p:nvPr/>
        </p:nvPicPr>
        <p:blipFill>
          <a:blip r:embed="rId5"/>
          <a:stretch>
            <a:fillRect/>
          </a:stretch>
        </p:blipFill>
        <p:spPr>
          <a:xfrm>
            <a:off x="8270212" y="2270458"/>
            <a:ext cx="2979843" cy="2979843"/>
          </a:xfrm>
          <a:prstGeom prst="rect">
            <a:avLst/>
          </a:prstGeom>
          <a:solidFill>
            <a:srgbClr val="009CB4"/>
          </a:solidFill>
          <a:ln w="76200">
            <a:solidFill>
              <a:srgbClr val="009CB4"/>
            </a:solidFill>
          </a:ln>
        </p:spPr>
      </p:pic>
    </p:spTree>
    <p:extLst>
      <p:ext uri="{BB962C8B-B14F-4D97-AF65-F5344CB8AC3E}">
        <p14:creationId xmlns:p14="http://schemas.microsoft.com/office/powerpoint/2010/main" val="175562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xfrm>
            <a:off x="12700" y="4315743"/>
            <a:ext cx="5981700" cy="3204086"/>
          </a:xfrm>
        </p:spPr>
        <p:txBody>
          <a:bodyPr/>
          <a:lstStyle/>
          <a:p>
            <a:pPr algn="ctr"/>
            <a:r>
              <a:rPr lang="nl-NL" sz="2800" dirty="0"/>
              <a:t>Mariska de Wit</a:t>
            </a:r>
          </a:p>
        </p:txBody>
      </p:sp>
      <p:sp>
        <p:nvSpPr>
          <p:cNvPr id="7" name="Tijdelijke aanduiding voor afbeelding 6"/>
          <p:cNvSpPr>
            <a:spLocks noGrp="1"/>
          </p:cNvSpPr>
          <p:nvPr>
            <p:ph type="pic" sz="quarter" idx="12"/>
          </p:nvPr>
        </p:nvSpPr>
        <p:spPr/>
        <p:txBody>
          <a:bodyPr/>
          <a:lstStyle/>
          <a:p>
            <a:endParaRPr lang="nl-NL"/>
          </a:p>
        </p:txBody>
      </p:sp>
      <p:sp>
        <p:nvSpPr>
          <p:cNvPr id="5" name="Titel 4"/>
          <p:cNvSpPr>
            <a:spLocks noGrp="1"/>
          </p:cNvSpPr>
          <p:nvPr>
            <p:ph type="title"/>
          </p:nvPr>
        </p:nvSpPr>
        <p:spPr>
          <a:xfrm>
            <a:off x="317500" y="2147827"/>
            <a:ext cx="5346700" cy="1754326"/>
          </a:xfrm>
        </p:spPr>
        <p:txBody>
          <a:bodyPr/>
          <a:lstStyle/>
          <a:p>
            <a:pPr algn="ctr"/>
            <a:r>
              <a:rPr lang="nl-NL" dirty="0"/>
              <a:t>Aanleiding onderzoek Cognities en percepties</a:t>
            </a:r>
          </a:p>
        </p:txBody>
      </p:sp>
      <p:pic>
        <p:nvPicPr>
          <p:cNvPr id="8" name="Afbeelding 7"/>
          <p:cNvPicPr>
            <a:picLocks noChangeAspect="1"/>
          </p:cNvPicPr>
          <p:nvPr/>
        </p:nvPicPr>
        <p:blipFill rotWithShape="1">
          <a:blip r:embed="rId3"/>
          <a:srcRect l="32422" t="38439" r="31973" b="17859"/>
          <a:stretch/>
        </p:blipFill>
        <p:spPr>
          <a:xfrm>
            <a:off x="5994400" y="1535502"/>
            <a:ext cx="6184900" cy="4744528"/>
          </a:xfrm>
          <a:prstGeom prst="rect">
            <a:avLst/>
          </a:prstGeom>
        </p:spPr>
      </p:pic>
      <p:sp>
        <p:nvSpPr>
          <p:cNvPr id="10" name="Tijdelijke aanduiding voor voettekst 9"/>
          <p:cNvSpPr>
            <a:spLocks noGrp="1"/>
          </p:cNvSpPr>
          <p:nvPr>
            <p:ph type="ftr" sz="quarter" idx="11"/>
          </p:nvPr>
        </p:nvSpPr>
        <p:spPr/>
        <p:txBody>
          <a:bodyPr/>
          <a:lstStyle/>
          <a:p>
            <a:r>
              <a:rPr lang="nl-NL"/>
              <a:t>27 juni 2024</a:t>
            </a:r>
          </a:p>
        </p:txBody>
      </p:sp>
      <p:pic>
        <p:nvPicPr>
          <p:cNvPr id="11"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50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a:xfrm>
            <a:off x="711199" y="1140826"/>
            <a:ext cx="10703727" cy="1325563"/>
          </a:xfrm>
        </p:spPr>
        <p:txBody>
          <a:bodyPr/>
          <a:lstStyle/>
          <a:p>
            <a:pPr algn="ctr"/>
            <a:r>
              <a:rPr lang="nl-NL" dirty="0"/>
              <a:t>Vragen?</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al 2"/>
          <p:cNvSpPr/>
          <p:nvPr/>
        </p:nvSpPr>
        <p:spPr>
          <a:xfrm>
            <a:off x="5723792" y="2083777"/>
            <a:ext cx="369277" cy="2637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voettekst 8"/>
          <p:cNvSpPr>
            <a:spLocks noGrp="1"/>
          </p:cNvSpPr>
          <p:nvPr>
            <p:ph type="ftr" sz="quarter" idx="11"/>
          </p:nvPr>
        </p:nvSpPr>
        <p:spPr/>
        <p:txBody>
          <a:bodyPr/>
          <a:lstStyle/>
          <a:p>
            <a:r>
              <a:rPr lang="nl-NL"/>
              <a:t>27 juni 2024</a:t>
            </a:r>
          </a:p>
        </p:txBody>
      </p:sp>
      <p:pic>
        <p:nvPicPr>
          <p:cNvPr id="10"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elgestelde vragen - MaterDei"/>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75284" y="2623316"/>
            <a:ext cx="4235570" cy="302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17500" y="3428085"/>
            <a:ext cx="5346700" cy="646331"/>
          </a:xfrm>
        </p:spPr>
        <p:txBody>
          <a:bodyPr/>
          <a:lstStyle/>
          <a:p>
            <a:pPr algn="ctr"/>
            <a:r>
              <a:rPr lang="nl-NL" dirty="0"/>
              <a:t>Pauze</a:t>
            </a:r>
          </a:p>
        </p:txBody>
      </p:sp>
      <p:sp>
        <p:nvSpPr>
          <p:cNvPr id="2" name="Tijdelijke aanduiding voor voettekst 1"/>
          <p:cNvSpPr>
            <a:spLocks noGrp="1"/>
          </p:cNvSpPr>
          <p:nvPr>
            <p:ph type="ftr" sz="quarter" idx="11"/>
          </p:nvPr>
        </p:nvSpPr>
        <p:spPr/>
        <p:txBody>
          <a:bodyPr/>
          <a:lstStyle/>
          <a:p>
            <a:r>
              <a:rPr lang="nl-NL"/>
              <a:t>27 juni 2024</a:t>
            </a:r>
          </a:p>
        </p:txBody>
      </p:sp>
      <p:pic>
        <p:nvPicPr>
          <p:cNvPr id="7" name="Tijdelijke aanduiding voor inhoud 8"/>
          <p:cNvPicPr>
            <a:picLocks noGrp="1" noChangeAspect="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a:effectLst>
            <a:softEdge rad="342900"/>
          </a:effectLst>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xfrm>
            <a:off x="0" y="3902153"/>
            <a:ext cx="5981700" cy="3204086"/>
          </a:xfrm>
        </p:spPr>
        <p:txBody>
          <a:bodyPr/>
          <a:lstStyle/>
          <a:p>
            <a:pPr algn="ctr"/>
            <a:r>
              <a:rPr lang="nl-NL" sz="2800" dirty="0"/>
              <a:t>Inette Mennen en Patricia Fils</a:t>
            </a:r>
          </a:p>
        </p:txBody>
      </p:sp>
      <p:sp>
        <p:nvSpPr>
          <p:cNvPr id="5" name="Titel 4"/>
          <p:cNvSpPr>
            <a:spLocks noGrp="1"/>
          </p:cNvSpPr>
          <p:nvPr>
            <p:ph type="title"/>
          </p:nvPr>
        </p:nvSpPr>
        <p:spPr>
          <a:xfrm>
            <a:off x="317500" y="2342460"/>
            <a:ext cx="5346700" cy="1200329"/>
          </a:xfrm>
        </p:spPr>
        <p:txBody>
          <a:bodyPr/>
          <a:lstStyle/>
          <a:p>
            <a:pPr algn="ctr"/>
            <a:r>
              <a:rPr lang="nl-NL" dirty="0"/>
              <a:t>Interview met PGAP coach en cliënt</a:t>
            </a:r>
          </a:p>
        </p:txBody>
      </p:sp>
      <p:pic>
        <p:nvPicPr>
          <p:cNvPr id="5122" name="Picture 2" descr="Hand Holding The Microphone Flat Design Vector Illustration Live News  Journalist Interview Concept Stockvectorkunst en meer beelden van Microfoon  - iStock"/>
          <p:cNvPicPr>
            <a:picLocks noGrp="1" noChangeAspect="1" noChangeArrowheads="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r>
              <a:rPr lang="nl-NL"/>
              <a:t>27 juni 2024</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16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xfrm>
            <a:off x="0" y="3902153"/>
            <a:ext cx="5981700" cy="3204086"/>
          </a:xfrm>
        </p:spPr>
        <p:txBody>
          <a:bodyPr/>
          <a:lstStyle/>
          <a:p>
            <a:pPr algn="ctr"/>
            <a:r>
              <a:rPr lang="nl-NL" sz="2800" dirty="0"/>
              <a:t>Rita Zijlstra</a:t>
            </a:r>
          </a:p>
        </p:txBody>
      </p:sp>
      <p:sp>
        <p:nvSpPr>
          <p:cNvPr id="5" name="Titel 4"/>
          <p:cNvSpPr>
            <a:spLocks noGrp="1"/>
          </p:cNvSpPr>
          <p:nvPr>
            <p:ph type="title"/>
          </p:nvPr>
        </p:nvSpPr>
        <p:spPr>
          <a:xfrm>
            <a:off x="317500" y="2342460"/>
            <a:ext cx="5346700" cy="1200329"/>
          </a:xfrm>
        </p:spPr>
        <p:txBody>
          <a:bodyPr/>
          <a:lstStyle/>
          <a:p>
            <a:pPr algn="ctr"/>
            <a:r>
              <a:rPr lang="nl-NL" dirty="0"/>
              <a:t>PGAP bij Arbodienst</a:t>
            </a:r>
            <a:br>
              <a:rPr lang="nl-NL" dirty="0"/>
            </a:br>
            <a:r>
              <a:rPr lang="nl-NL" dirty="0"/>
              <a:t>Zorg van de Zaak</a:t>
            </a:r>
          </a:p>
        </p:txBody>
      </p:sp>
      <p:pic>
        <p:nvPicPr>
          <p:cNvPr id="6148" name="Picture 4" descr="Zorg van de Zaak - YouTube"/>
          <p:cNvPicPr>
            <a:picLocks noGrp="1" noChangeAspect="1" noChangeArrowheads="1"/>
          </p:cNvPicPr>
          <p:nvPr>
            <p:ph type="pic" sz="quarter" idx="12"/>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r>
              <a:rPr lang="nl-NL"/>
              <a:t>27 juni 2024</a:t>
            </a:r>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7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half" idx="1"/>
          </p:nvPr>
        </p:nvSpPr>
        <p:spPr>
          <a:xfrm>
            <a:off x="12700" y="4315743"/>
            <a:ext cx="5981700" cy="3204086"/>
          </a:xfrm>
        </p:spPr>
        <p:txBody>
          <a:bodyPr/>
          <a:lstStyle/>
          <a:p>
            <a:pPr algn="ctr"/>
            <a:r>
              <a:rPr lang="nl-NL" sz="2800" dirty="0"/>
              <a:t>Carel Hulshof</a:t>
            </a:r>
          </a:p>
        </p:txBody>
      </p:sp>
      <p:sp>
        <p:nvSpPr>
          <p:cNvPr id="5" name="Titel 4"/>
          <p:cNvSpPr>
            <a:spLocks noGrp="1"/>
          </p:cNvSpPr>
          <p:nvPr>
            <p:ph type="title"/>
          </p:nvPr>
        </p:nvSpPr>
        <p:spPr>
          <a:xfrm>
            <a:off x="317500" y="2147827"/>
            <a:ext cx="5346700" cy="1200329"/>
          </a:xfrm>
        </p:spPr>
        <p:txBody>
          <a:bodyPr/>
          <a:lstStyle/>
          <a:p>
            <a:pPr algn="ctr"/>
            <a:r>
              <a:rPr lang="nl-NL" dirty="0"/>
              <a:t>Afsluiting dagvoorzitter</a:t>
            </a:r>
          </a:p>
        </p:txBody>
      </p:sp>
      <p:sp>
        <p:nvSpPr>
          <p:cNvPr id="10" name="Tijdelijke aanduiding voor voettekst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27 juni 2024</a:t>
            </a:r>
          </a:p>
        </p:txBody>
      </p:sp>
      <p:pic>
        <p:nvPicPr>
          <p:cNvPr id="11" name="Picture 4" descr="Zorg van de Zaak - Hét bedrijfsgezondheidsnetwer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PGAPWorks - Make a Referra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32875" y="2320506"/>
            <a:ext cx="4611100" cy="291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4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lstStyle/>
          <a:p>
            <a:pPr algn="ctr"/>
            <a:r>
              <a:rPr lang="nl-NL" dirty="0"/>
              <a:t>Eindsymposium PGAP-project</a:t>
            </a:r>
          </a:p>
        </p:txBody>
      </p:sp>
      <p:sp>
        <p:nvSpPr>
          <p:cNvPr id="4" name="Ondertitel 3"/>
          <p:cNvSpPr>
            <a:spLocks noGrp="1"/>
          </p:cNvSpPr>
          <p:nvPr>
            <p:ph type="subTitle" idx="1"/>
          </p:nvPr>
        </p:nvSpPr>
        <p:spPr/>
        <p:txBody>
          <a:bodyPr/>
          <a:lstStyle/>
          <a:p>
            <a:pPr algn="ctr"/>
            <a:r>
              <a:rPr lang="nl-NL" dirty="0"/>
              <a:t>Bedankt voor uw aandacht!</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7100" y="82663"/>
            <a:ext cx="1260648" cy="46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Zorg van de Zaak - Hét bedrijfsgezondheidsnetwer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3636351" y="5667297"/>
            <a:ext cx="4989095" cy="369332"/>
          </a:xfrm>
          <a:prstGeom prst="rect">
            <a:avLst/>
          </a:prstGeom>
          <a:noFill/>
        </p:spPr>
        <p:txBody>
          <a:bodyPr wrap="square" rtlCol="0">
            <a:spAutoFit/>
          </a:bodyPr>
          <a:lstStyle/>
          <a:p>
            <a:pPr algn="ctr"/>
            <a:r>
              <a:rPr lang="nl-NL" dirty="0"/>
              <a:t>E-mail: m.e.dewit@amsterdamumc.nl</a:t>
            </a:r>
          </a:p>
        </p:txBody>
      </p:sp>
      <p:pic>
        <p:nvPicPr>
          <p:cNvPr id="12" name="Picture 4" descr="PGAPWorks - Make a Referra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2220" y="3674710"/>
            <a:ext cx="2657358" cy="168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41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Aanleiding project</a:t>
            </a:r>
          </a:p>
        </p:txBody>
      </p:sp>
      <p:sp>
        <p:nvSpPr>
          <p:cNvPr id="7" name="Tijdelijke aanduiding voor inhoud 6"/>
          <p:cNvSpPr>
            <a:spLocks noGrp="1"/>
          </p:cNvSpPr>
          <p:nvPr>
            <p:ph sz="half" idx="2"/>
          </p:nvPr>
        </p:nvSpPr>
        <p:spPr>
          <a:xfrm>
            <a:off x="5635255" y="2425655"/>
            <a:ext cx="5803887" cy="709431"/>
          </a:xfrm>
        </p:spPr>
        <p:txBody>
          <a:bodyPr/>
          <a:lstStyle/>
          <a:p>
            <a:pPr lvl="0"/>
            <a:r>
              <a:rPr lang="nl-NL" sz="2000" dirty="0">
                <a:solidFill>
                  <a:prstClr val="black"/>
                </a:solidFill>
              </a:rPr>
              <a:t>Aantal werkenden met chronische ziekte neemt toe</a:t>
            </a:r>
          </a:p>
          <a:p>
            <a:pPr lvl="0"/>
            <a:endParaRPr lang="nl-NL" sz="2000" dirty="0">
              <a:solidFill>
                <a:prstClr val="black"/>
              </a:solidFill>
            </a:endParaRPr>
          </a:p>
          <a:p>
            <a:pPr lvl="0"/>
            <a:r>
              <a:rPr lang="en-US" sz="2000" dirty="0">
                <a:solidFill>
                  <a:prstClr val="black"/>
                </a:solidFill>
              </a:rPr>
              <a:t>International Classification of Functioning, Disability and Health (ICF-model)</a:t>
            </a:r>
          </a:p>
          <a:p>
            <a:pPr marL="0" lvl="0" indent="0">
              <a:buNone/>
            </a:pPr>
            <a:endParaRPr lang="nl-NL" sz="2000" dirty="0">
              <a:solidFill>
                <a:prstClr val="black"/>
              </a:solidFill>
            </a:endParaRPr>
          </a:p>
          <a:p>
            <a:pPr lvl="0"/>
            <a:r>
              <a:rPr lang="nl-NL" sz="2000" dirty="0">
                <a:solidFill>
                  <a:prstClr val="black"/>
                </a:solidFill>
              </a:rPr>
              <a:t>Persoonsgebonden factoren</a:t>
            </a:r>
            <a:endParaRPr lang="nl-NL" sz="2000" dirty="0"/>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Is ICF het nieuwe SAMP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977" y="2555078"/>
            <a:ext cx="4885246" cy="2484754"/>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voettekst 4"/>
          <p:cNvSpPr>
            <a:spLocks noGrp="1"/>
          </p:cNvSpPr>
          <p:nvPr>
            <p:ph type="ftr" sz="quarter" idx="11"/>
          </p:nvPr>
        </p:nvSpPr>
        <p:spPr/>
        <p:txBody>
          <a:bodyPr/>
          <a:lstStyle/>
          <a:p>
            <a:r>
              <a:rPr lang="nl-NL"/>
              <a:t>27 juni 2024</a:t>
            </a:r>
          </a:p>
        </p:txBody>
      </p:sp>
      <p:pic>
        <p:nvPicPr>
          <p:cNvPr id="13" name="Picture 4" descr="Zorg van de Zaak - Hét bedrijfsgezondheidsnetwerk"/>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19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Cognities en Percepties</a:t>
            </a:r>
          </a:p>
        </p:txBody>
      </p:sp>
      <p:sp>
        <p:nvSpPr>
          <p:cNvPr id="7" name="Tijdelijke aanduiding voor inhoud 6"/>
          <p:cNvSpPr>
            <a:spLocks noGrp="1"/>
          </p:cNvSpPr>
          <p:nvPr>
            <p:ph sz="half" idx="2"/>
          </p:nvPr>
        </p:nvSpPr>
        <p:spPr>
          <a:xfrm>
            <a:off x="3264195" y="2425655"/>
            <a:ext cx="8452883" cy="709431"/>
          </a:xfrm>
        </p:spPr>
        <p:txBody>
          <a:bodyPr/>
          <a:lstStyle/>
          <a:p>
            <a:pPr lvl="0"/>
            <a:r>
              <a:rPr lang="nl-NL" sz="2000" dirty="0">
                <a:solidFill>
                  <a:prstClr val="black"/>
                </a:solidFill>
              </a:rPr>
              <a:t>Uit een literatuurstudie van De Wit et al. (2018) is het effect van cognities en percepties op werkparticipatie bevestigd, waaronder: </a:t>
            </a:r>
          </a:p>
          <a:p>
            <a:pPr lvl="1"/>
            <a:endParaRPr lang="nl-NL" sz="2000" dirty="0">
              <a:solidFill>
                <a:prstClr val="black"/>
              </a:solidFill>
            </a:endParaRPr>
          </a:p>
          <a:p>
            <a:pPr lvl="1"/>
            <a:r>
              <a:rPr lang="nl-NL" sz="2000" dirty="0">
                <a:solidFill>
                  <a:prstClr val="black"/>
                </a:solidFill>
              </a:rPr>
              <a:t>Catastroferende gedachten</a:t>
            </a:r>
          </a:p>
          <a:p>
            <a:pPr lvl="1"/>
            <a:r>
              <a:rPr lang="nl-NL" sz="2000" dirty="0">
                <a:solidFill>
                  <a:prstClr val="black"/>
                </a:solidFill>
              </a:rPr>
              <a:t>Verwachtingen t.a.v. herstel/terugkeer naar werk </a:t>
            </a:r>
          </a:p>
          <a:p>
            <a:pPr lvl="1"/>
            <a:r>
              <a:rPr lang="nl-NL" sz="2000" dirty="0">
                <a:solidFill>
                  <a:prstClr val="black"/>
                </a:solidFill>
              </a:rPr>
              <a:t>Zelfvertrouwen </a:t>
            </a:r>
          </a:p>
          <a:p>
            <a:pPr lvl="1"/>
            <a:r>
              <a:rPr lang="nl-NL" sz="2000" dirty="0">
                <a:solidFill>
                  <a:prstClr val="black"/>
                </a:solidFill>
              </a:rPr>
              <a:t>Angst-ontwijkende overtuigingen </a:t>
            </a:r>
          </a:p>
          <a:p>
            <a:pPr lvl="1"/>
            <a:r>
              <a:rPr lang="nl-NL" sz="2000" dirty="0">
                <a:solidFill>
                  <a:prstClr val="black"/>
                </a:solidFill>
              </a:rPr>
              <a:t>Motivatie </a:t>
            </a:r>
          </a:p>
          <a:p>
            <a:pPr lvl="1"/>
            <a:endParaRPr lang="nl-NL" sz="2000" dirty="0">
              <a:solidFill>
                <a:prstClr val="black"/>
              </a:solidFill>
            </a:endParaRPr>
          </a:p>
          <a:p>
            <a:endParaRPr lang="nl-NL"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p:cNvPicPr>
            <a:picLocks noChangeAspect="1"/>
          </p:cNvPicPr>
          <p:nvPr/>
        </p:nvPicPr>
        <p:blipFill rotWithShape="1">
          <a:blip r:embed="rId4"/>
          <a:srcRect l="32422" t="17313" r="31973" b="9163"/>
          <a:stretch/>
        </p:blipFill>
        <p:spPr>
          <a:xfrm>
            <a:off x="711200" y="2703754"/>
            <a:ext cx="2198573" cy="2837454"/>
          </a:xfrm>
          <a:prstGeom prst="rect">
            <a:avLst/>
          </a:prstGeom>
          <a:ln w="76200">
            <a:solidFill>
              <a:srgbClr val="009CB4"/>
            </a:solidFill>
          </a:ln>
        </p:spPr>
      </p:pic>
      <p:sp>
        <p:nvSpPr>
          <p:cNvPr id="11" name="Tijdelijke aanduiding voor inhoud 2"/>
          <p:cNvSpPr txBox="1">
            <a:spLocks/>
          </p:cNvSpPr>
          <p:nvPr/>
        </p:nvSpPr>
        <p:spPr>
          <a:xfrm>
            <a:off x="2857485" y="3577850"/>
            <a:ext cx="9266301" cy="303755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lvl="1" indent="-457200">
              <a:spcBef>
                <a:spcPts val="500"/>
              </a:spcBef>
              <a:buClr>
                <a:srgbClr val="009CB4"/>
              </a:buClr>
              <a:buFont typeface="+mj-lt"/>
              <a:buAutoNum type="arabicPeriod"/>
            </a:pPr>
            <a:endParaRPr lang="nl-NL" sz="1800" dirty="0">
              <a:latin typeface="+mj-lt"/>
            </a:endParaRPr>
          </a:p>
          <a:p>
            <a:pPr marL="801688" indent="-176213">
              <a:spcBef>
                <a:spcPts val="0"/>
              </a:spcBef>
              <a:buClr>
                <a:srgbClr val="92D050"/>
              </a:buClr>
              <a:buFont typeface="Arial" panose="020B0604020202020204" pitchFamily="34" charset="0"/>
              <a:buNone/>
            </a:pPr>
            <a:r>
              <a:rPr lang="nl-NL" sz="2200" b="1" dirty="0">
                <a:solidFill>
                  <a:prstClr val="black"/>
                </a:solidFill>
                <a:latin typeface="+mj-lt"/>
              </a:rPr>
              <a:t> </a:t>
            </a:r>
          </a:p>
          <a:p>
            <a:pPr marL="801688" indent="-176213">
              <a:spcBef>
                <a:spcPts val="0"/>
              </a:spcBef>
              <a:buClr>
                <a:srgbClr val="92D050"/>
              </a:buClr>
              <a:buFont typeface="Arial" panose="020B0604020202020204" pitchFamily="34" charset="0"/>
              <a:buNone/>
            </a:pPr>
            <a:endParaRPr lang="en-GB" sz="2000" i="1" dirty="0">
              <a:solidFill>
                <a:prstClr val="black"/>
              </a:solidFill>
              <a:latin typeface="+mj-lt"/>
            </a:endParaRPr>
          </a:p>
          <a:p>
            <a:pPr marL="0" indent="0">
              <a:buFont typeface="Arial" panose="020B0604020202020204" pitchFamily="34" charset="0"/>
              <a:buNone/>
            </a:pPr>
            <a:endParaRPr lang="nl-NL" sz="2400" dirty="0">
              <a:latin typeface="+mj-lt"/>
            </a:endParaRPr>
          </a:p>
        </p:txBody>
      </p:sp>
      <p:sp>
        <p:nvSpPr>
          <p:cNvPr id="5" name="Tijdelijke aanduiding voor voettekst 4"/>
          <p:cNvSpPr>
            <a:spLocks noGrp="1"/>
          </p:cNvSpPr>
          <p:nvPr>
            <p:ph type="ftr" sz="quarter" idx="11"/>
          </p:nvPr>
        </p:nvSpPr>
        <p:spPr/>
        <p:txBody>
          <a:bodyPr/>
          <a:lstStyle/>
          <a:p>
            <a:r>
              <a:rPr lang="nl-NL"/>
              <a:t>27 juni 2024</a:t>
            </a:r>
          </a:p>
        </p:txBody>
      </p:sp>
      <p:pic>
        <p:nvPicPr>
          <p:cNvPr id="13"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82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inhoud 3"/>
          <p:cNvSpPr>
            <a:spLocks noGrp="1"/>
          </p:cNvSpPr>
          <p:nvPr>
            <p:ph sz="half" idx="2"/>
          </p:nvPr>
        </p:nvSpPr>
        <p:spPr>
          <a:xfrm>
            <a:off x="711200" y="1855087"/>
            <a:ext cx="10766043" cy="3751308"/>
          </a:xfrm>
        </p:spPr>
        <p:txBody>
          <a:bodyPr/>
          <a:lstStyle/>
          <a:p>
            <a:pPr marL="0" indent="0" algn="ctr">
              <a:buNone/>
            </a:pPr>
            <a:endParaRPr lang="nl-NL" sz="2000" dirty="0"/>
          </a:p>
          <a:p>
            <a:pPr marL="0" indent="0" algn="ctr">
              <a:buNone/>
            </a:pPr>
            <a:r>
              <a:rPr lang="nl-NL" sz="2400" dirty="0"/>
              <a:t>Welke cognities en percepties zijn volgens u het meest belangrijk? </a:t>
            </a:r>
          </a:p>
          <a:p>
            <a:endParaRPr lang="nl-NL" dirty="0"/>
          </a:p>
        </p:txBody>
      </p:sp>
      <p:pic>
        <p:nvPicPr>
          <p:cNvPr id="13" name="Picture 2" descr="HERSENSPINSELS EN PENNENVRUCHTEN: SCHRIJVEN VAN TEKSTE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22875" y="3730741"/>
            <a:ext cx="2439694" cy="2225042"/>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voettekst 9"/>
          <p:cNvSpPr>
            <a:spLocks noGrp="1"/>
          </p:cNvSpPr>
          <p:nvPr>
            <p:ph type="ftr" sz="quarter" idx="11"/>
          </p:nvPr>
        </p:nvSpPr>
        <p:spPr/>
        <p:txBody>
          <a:bodyPr/>
          <a:lstStyle/>
          <a:p>
            <a:r>
              <a:rPr lang="nl-NL"/>
              <a:t>27 juni 2024</a:t>
            </a:r>
          </a:p>
        </p:txBody>
      </p:sp>
      <p:pic>
        <p:nvPicPr>
          <p:cNvPr id="15" name="Picture 4" descr="Zorg van de Zaak - Hét bedrijfsgezondheidsnetwerk"/>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9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73099" y="1100092"/>
            <a:ext cx="11013133" cy="1325563"/>
          </a:xfrm>
        </p:spPr>
        <p:txBody>
          <a:bodyPr/>
          <a:lstStyle/>
          <a:p>
            <a:r>
              <a:rPr lang="nl-NL" dirty="0"/>
              <a:t>Training voor bedrijfs- en verzekeringsartsen</a:t>
            </a:r>
          </a:p>
        </p:txBody>
      </p:sp>
      <p:sp>
        <p:nvSpPr>
          <p:cNvPr id="7" name="Tijdelijke aanduiding voor inhoud 6"/>
          <p:cNvSpPr>
            <a:spLocks noGrp="1"/>
          </p:cNvSpPr>
          <p:nvPr>
            <p:ph sz="half" idx="2"/>
          </p:nvPr>
        </p:nvSpPr>
        <p:spPr>
          <a:xfrm>
            <a:off x="4826002" y="2419538"/>
            <a:ext cx="6613142" cy="709431"/>
          </a:xfrm>
        </p:spPr>
        <p:txBody>
          <a:bodyPr/>
          <a:lstStyle/>
          <a:p>
            <a:pPr lvl="0"/>
            <a:r>
              <a:rPr lang="nl-NL" sz="2000" dirty="0">
                <a:solidFill>
                  <a:prstClr val="black"/>
                </a:solidFill>
              </a:rPr>
              <a:t>Deel 1: Belang cognities en percepties</a:t>
            </a:r>
          </a:p>
          <a:p>
            <a:pPr lvl="0"/>
            <a:endParaRPr lang="nl-NL" sz="2000" dirty="0">
              <a:solidFill>
                <a:prstClr val="black"/>
              </a:solidFill>
            </a:endParaRPr>
          </a:p>
          <a:p>
            <a:pPr lvl="0"/>
            <a:r>
              <a:rPr lang="nl-NL" sz="2000" dirty="0">
                <a:solidFill>
                  <a:prstClr val="black"/>
                </a:solidFill>
              </a:rPr>
              <a:t>Deel 2: Informatie verkrijgen</a:t>
            </a:r>
          </a:p>
          <a:p>
            <a:pPr lvl="0"/>
            <a:endParaRPr lang="nl-NL" sz="2000" dirty="0">
              <a:solidFill>
                <a:prstClr val="black"/>
              </a:solidFill>
            </a:endParaRPr>
          </a:p>
          <a:p>
            <a:pPr lvl="0"/>
            <a:r>
              <a:rPr lang="nl-NL" sz="2000" dirty="0">
                <a:solidFill>
                  <a:prstClr val="black"/>
                </a:solidFill>
              </a:rPr>
              <a:t>Deel 3: Verloop spreekuur</a:t>
            </a:r>
          </a:p>
          <a:p>
            <a:pPr lvl="0"/>
            <a:endParaRPr lang="nl-NL" sz="2000" dirty="0">
              <a:solidFill>
                <a:prstClr val="black"/>
              </a:solidFill>
            </a:endParaRPr>
          </a:p>
          <a:p>
            <a:pPr lvl="0"/>
            <a:r>
              <a:rPr lang="nl-NL" sz="2000" dirty="0">
                <a:solidFill>
                  <a:prstClr val="black"/>
                </a:solidFill>
              </a:rPr>
              <a:t>Deel 4: Interventies</a:t>
            </a:r>
          </a:p>
          <a:p>
            <a:pPr lvl="0"/>
            <a:endParaRPr lang="nl-NL" sz="2000" dirty="0">
              <a:solidFill>
                <a:prstClr val="black"/>
              </a:solidFill>
            </a:endParaRPr>
          </a:p>
          <a:p>
            <a:endParaRPr lang="nl-NL" dirty="0"/>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3352" y="181784"/>
            <a:ext cx="1569275" cy="57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voettekst 1"/>
          <p:cNvSpPr>
            <a:spLocks noGrp="1"/>
          </p:cNvSpPr>
          <p:nvPr>
            <p:ph type="ftr" sz="quarter" idx="11"/>
          </p:nvPr>
        </p:nvSpPr>
        <p:spPr/>
        <p:txBody>
          <a:bodyPr/>
          <a:lstStyle/>
          <a:p>
            <a:r>
              <a:rPr lang="nl-NL"/>
              <a:t>27 juni 2024</a:t>
            </a:r>
          </a:p>
        </p:txBody>
      </p:sp>
      <p:sp>
        <p:nvSpPr>
          <p:cNvPr id="9" name="Rechthoek 8"/>
          <p:cNvSpPr/>
          <p:nvPr/>
        </p:nvSpPr>
        <p:spPr>
          <a:xfrm>
            <a:off x="1014296" y="2437719"/>
            <a:ext cx="3508607" cy="2960384"/>
          </a:xfrm>
          <a:prstGeom prst="rect">
            <a:avLst/>
          </a:prstGeom>
          <a:solidFill>
            <a:schemeClr val="bg1"/>
          </a:solidFill>
          <a:ln w="57150">
            <a:solidFill>
              <a:srgbClr val="009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4" descr="Zorg van de Zaak - Hét bedrijfsgezondheidsnetwer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308111" y="181784"/>
            <a:ext cx="1883889" cy="451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8,800+ Business Training Stock Illustrations, Royalty-Free Vector  Graphics &amp; Clip Art - iStock | Computer training, Business meeting,  Training class"/>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106977" y="2960309"/>
            <a:ext cx="3285148" cy="210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2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KonicaMinolta</Template>
  <TotalTime>5332</TotalTime>
  <Words>2492</Words>
  <Application>Microsoft Office PowerPoint</Application>
  <PresentationFormat>Breedbeeld</PresentationFormat>
  <Paragraphs>411</Paragraphs>
  <Slides>55</Slides>
  <Notes>36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55</vt:i4>
      </vt:variant>
    </vt:vector>
  </HeadingPairs>
  <TitlesOfParts>
    <vt:vector size="60" baseType="lpstr">
      <vt:lpstr>Arial</vt:lpstr>
      <vt:lpstr>Calibri</vt:lpstr>
      <vt:lpstr>Trebuchet MS</vt:lpstr>
      <vt:lpstr>Wingdings</vt:lpstr>
      <vt:lpstr>Kantoorthema</vt:lpstr>
      <vt:lpstr>Eindsymposium PGAP-project</vt:lpstr>
      <vt:lpstr>Disclosure belangen spreker – Carel Hulshof en Mariska de Wit  </vt:lpstr>
      <vt:lpstr>Programma eindsymposium</vt:lpstr>
      <vt:lpstr>Wie zitten er in de zaal?</vt:lpstr>
      <vt:lpstr>Aanleiding onderzoek Cognities en percepties</vt:lpstr>
      <vt:lpstr>Aanleiding project</vt:lpstr>
      <vt:lpstr>Cognities en Percepties</vt:lpstr>
      <vt:lpstr>PowerPoint-presentatie</vt:lpstr>
      <vt:lpstr>Training voor bedrijfs- en verzekeringsartsen</vt:lpstr>
      <vt:lpstr>Interventies</vt:lpstr>
      <vt:lpstr>Voor wie is PGAP?</vt:lpstr>
      <vt:lpstr>Voor wie is PGAP?</vt:lpstr>
      <vt:lpstr>Wat is PGAP?</vt:lpstr>
      <vt:lpstr>Wat is PGAP?</vt:lpstr>
      <vt:lpstr>Wat is PGAP?</vt:lpstr>
      <vt:lpstr>Wat is PGAP?</vt:lpstr>
      <vt:lpstr>Wat is PGAP?</vt:lpstr>
      <vt:lpstr>Wat is PGAP?</vt:lpstr>
      <vt:lpstr>Het onderzoek en de resultaten</vt:lpstr>
      <vt:lpstr>Doel PGAP-project</vt:lpstr>
      <vt:lpstr>PGAP vertalen – Introductie video</vt:lpstr>
      <vt:lpstr>PGAP vertalen – Werkboek</vt:lpstr>
      <vt:lpstr>PowerPoint-presentatie</vt:lpstr>
      <vt:lpstr>PowerPoint-presentatie</vt:lpstr>
      <vt:lpstr>PowerPoint-presentatie</vt:lpstr>
      <vt:lpstr>PGAP vertalen – Vragenlijsten</vt:lpstr>
      <vt:lpstr>PGAP vertalen – Rapportages</vt:lpstr>
      <vt:lpstr>PGAP Coaches</vt:lpstr>
      <vt:lpstr>Werving deelnemers</vt:lpstr>
      <vt:lpstr>Inclusie criteria</vt:lpstr>
      <vt:lpstr>Randomized Controlled Trial (RCT)</vt:lpstr>
      <vt:lpstr>Vragenlijsten</vt:lpstr>
      <vt:lpstr>Protocol onderzoek</vt:lpstr>
      <vt:lpstr>Resultaten  Randomized Controlled Trial</vt:lpstr>
      <vt:lpstr>RCT - Werving</vt:lpstr>
      <vt:lpstr>Conclusie resultaten RCT</vt:lpstr>
      <vt:lpstr>Resultaten Interviews</vt:lpstr>
      <vt:lpstr>Interviews met 15 cliënten en 4 PGAP coaches</vt:lpstr>
      <vt:lpstr>Eerste resultaten interviews - cliënten</vt:lpstr>
      <vt:lpstr>Eerste resultaten interviews - cliënten</vt:lpstr>
      <vt:lpstr>Eerste resultaten interviews - cliënten</vt:lpstr>
      <vt:lpstr>Eerste resultaten interviews - cliënten</vt:lpstr>
      <vt:lpstr>Eerste resultaten interviews - cliënten</vt:lpstr>
      <vt:lpstr>Eerste resultaten interviews - coaches</vt:lpstr>
      <vt:lpstr>Eerste resultaten interviews - coaches</vt:lpstr>
      <vt:lpstr>Eerste resultaten interviews - coaches</vt:lpstr>
      <vt:lpstr>Eerste resultaten interviews - coaches</vt:lpstr>
      <vt:lpstr>Eerste resultaten interviews - coaches</vt:lpstr>
      <vt:lpstr>Conclusie resultaten interviews</vt:lpstr>
      <vt:lpstr>Vragen?</vt:lpstr>
      <vt:lpstr>Pauze</vt:lpstr>
      <vt:lpstr>Interview met PGAP coach en cliënt</vt:lpstr>
      <vt:lpstr>PGAP bij Arbodienst Zorg van de Zaak</vt:lpstr>
      <vt:lpstr>Afsluiting dagvoorzitter</vt:lpstr>
      <vt:lpstr>Eindsymposium PGAP-project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Olaf van der Grijspaarde</dc:creator>
  <cp:lastModifiedBy>Noor Trompenaars</cp:lastModifiedBy>
  <cp:revision>352</cp:revision>
  <dcterms:created xsi:type="dcterms:W3CDTF">2018-06-28T15:32:29Z</dcterms:created>
  <dcterms:modified xsi:type="dcterms:W3CDTF">2026-01-28T16:26:08Z</dcterms:modified>
</cp:coreProperties>
</file>